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sldIdLst>
    <p:sldId id="281" r:id="rId5"/>
    <p:sldId id="261" r:id="rId6"/>
    <p:sldId id="277" r:id="rId7"/>
    <p:sldId id="262" r:id="rId8"/>
    <p:sldId id="263" r:id="rId9"/>
    <p:sldId id="264" r:id="rId10"/>
    <p:sldId id="273" r:id="rId11"/>
    <p:sldId id="265" r:id="rId12"/>
    <p:sldId id="266" r:id="rId13"/>
    <p:sldId id="267" r:id="rId14"/>
    <p:sldId id="278" r:id="rId15"/>
    <p:sldId id="268" r:id="rId16"/>
    <p:sldId id="280" r:id="rId1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6225"/>
    <a:srgbClr val="9A501E"/>
    <a:srgbClr val="D7712B"/>
    <a:srgbClr val="FF6600"/>
    <a:srgbClr val="FBFBFB"/>
    <a:srgbClr val="FFE79B"/>
    <a:srgbClr val="2F5597"/>
    <a:srgbClr val="189DA0"/>
    <a:srgbClr val="21D8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5995" autoAdjust="0"/>
  </p:normalViewPr>
  <p:slideViewPr>
    <p:cSldViewPr snapToGrid="0">
      <p:cViewPr varScale="1">
        <p:scale>
          <a:sx n="97" d="100"/>
          <a:sy n="97" d="100"/>
        </p:scale>
        <p:origin x="36" y="1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FB5041-D29A-40D7-A376-5F9B80004963}" type="doc">
      <dgm:prSet loTypeId="urn:microsoft.com/office/officeart/2005/8/layout/orgChart1" loCatId="hierarchy" qsTypeId="urn:microsoft.com/office/officeart/2005/8/quickstyle/simple1" qsCatId="simple" csTypeId="urn:microsoft.com/office/officeart/2005/8/colors/accent2_4" csCatId="accent2" phldr="1"/>
      <dgm:spPr/>
      <dgm:t>
        <a:bodyPr/>
        <a:lstStyle/>
        <a:p>
          <a:endParaRPr lang="es-CL"/>
        </a:p>
      </dgm:t>
    </dgm:pt>
    <dgm:pt modelId="{A41AE869-E557-4DFA-BE59-FAC33E6DA315}">
      <dgm:prSet phldrT="[Texto]" custT="1"/>
      <dgm:spPr>
        <a:solidFill>
          <a:srgbClr val="9A501E"/>
        </a:solidFill>
      </dgm:spPr>
      <dgm:t>
        <a:bodyPr/>
        <a:lstStyle/>
        <a:p>
          <a:r>
            <a:rPr lang="es-CL" sz="1400" dirty="0"/>
            <a:t>Los sistemas </a:t>
          </a:r>
          <a:br>
            <a:rPr lang="es-CL" sz="1400" dirty="0"/>
          </a:br>
          <a:r>
            <a:rPr lang="es-CL" sz="1400" dirty="0"/>
            <a:t>de información deben satisfacer:</a:t>
          </a:r>
        </a:p>
      </dgm:t>
    </dgm:pt>
    <dgm:pt modelId="{BF7E1121-AB11-4249-8876-4DCB6D822773}" type="parTrans" cxnId="{459EB8DB-C4EF-4BA5-A7D6-BC2C17146CCB}">
      <dgm:prSet/>
      <dgm:spPr/>
      <dgm:t>
        <a:bodyPr/>
        <a:lstStyle/>
        <a:p>
          <a:endParaRPr lang="es-CL"/>
        </a:p>
      </dgm:t>
    </dgm:pt>
    <dgm:pt modelId="{173A51EC-DA8C-4A83-886B-E1DA99A78FC9}" type="sibTrans" cxnId="{459EB8DB-C4EF-4BA5-A7D6-BC2C17146CCB}">
      <dgm:prSet/>
      <dgm:spPr/>
      <dgm:t>
        <a:bodyPr/>
        <a:lstStyle/>
        <a:p>
          <a:endParaRPr lang="es-CL"/>
        </a:p>
      </dgm:t>
    </dgm:pt>
    <dgm:pt modelId="{996532FB-E2F1-476D-96BC-41FA562FEC3C}">
      <dgm:prSet phldrT="[Texto]" custT="1"/>
      <dgm:spPr/>
      <dgm:t>
        <a:bodyPr/>
        <a:lstStyle/>
        <a:p>
          <a:r>
            <a:rPr lang="es-CL" sz="1400" dirty="0"/>
            <a:t>Operacional</a:t>
          </a:r>
        </a:p>
      </dgm:t>
    </dgm:pt>
    <dgm:pt modelId="{34120DB8-CC03-427E-A897-F22D48E9A9C6}" type="parTrans" cxnId="{7D517769-A22E-4BA5-A997-6DDAE0C64534}">
      <dgm:prSet/>
      <dgm:spPr/>
      <dgm:t>
        <a:bodyPr/>
        <a:lstStyle/>
        <a:p>
          <a:endParaRPr lang="es-CL"/>
        </a:p>
      </dgm:t>
    </dgm:pt>
    <dgm:pt modelId="{B07791C8-2589-4D60-B8D8-4C7B506355D1}" type="sibTrans" cxnId="{7D517769-A22E-4BA5-A997-6DDAE0C64534}">
      <dgm:prSet/>
      <dgm:spPr/>
      <dgm:t>
        <a:bodyPr/>
        <a:lstStyle/>
        <a:p>
          <a:endParaRPr lang="es-CL"/>
        </a:p>
      </dgm:t>
    </dgm:pt>
    <dgm:pt modelId="{3D7742E2-F7A1-4FCE-942E-A1948F4DD8DC}">
      <dgm:prSet phldrT="[Texto]" custT="1"/>
      <dgm:spPr/>
      <dgm:t>
        <a:bodyPr/>
        <a:lstStyle/>
        <a:p>
          <a:r>
            <a:rPr lang="es-CL" sz="1400" dirty="0"/>
            <a:t>Táctico </a:t>
          </a:r>
        </a:p>
      </dgm:t>
    </dgm:pt>
    <dgm:pt modelId="{33447E76-D466-4E46-93F6-61AC58F251D6}" type="parTrans" cxnId="{4DA5B3FD-1175-4E1E-A6DF-CCC9177467D0}">
      <dgm:prSet/>
      <dgm:spPr/>
      <dgm:t>
        <a:bodyPr/>
        <a:lstStyle/>
        <a:p>
          <a:endParaRPr lang="es-CL"/>
        </a:p>
      </dgm:t>
    </dgm:pt>
    <dgm:pt modelId="{089EE4AB-F57B-4C03-9212-7D728E1E52EF}" type="sibTrans" cxnId="{4DA5B3FD-1175-4E1E-A6DF-CCC9177467D0}">
      <dgm:prSet/>
      <dgm:spPr/>
      <dgm:t>
        <a:bodyPr/>
        <a:lstStyle/>
        <a:p>
          <a:endParaRPr lang="es-CL"/>
        </a:p>
      </dgm:t>
    </dgm:pt>
    <dgm:pt modelId="{33A9926E-662A-4C7E-8887-D4843936FD67}">
      <dgm:prSet phldrT="[Texto]" custT="1"/>
      <dgm:spPr/>
      <dgm:t>
        <a:bodyPr/>
        <a:lstStyle/>
        <a:p>
          <a:r>
            <a:rPr lang="es-CL" sz="1400" dirty="0"/>
            <a:t>Estratégico </a:t>
          </a:r>
        </a:p>
      </dgm:t>
    </dgm:pt>
    <dgm:pt modelId="{B38AA672-E719-46A5-8947-8206E3C011CB}" type="parTrans" cxnId="{F63856B6-BC79-4817-8271-49301FBDADF4}">
      <dgm:prSet/>
      <dgm:spPr/>
      <dgm:t>
        <a:bodyPr/>
        <a:lstStyle/>
        <a:p>
          <a:endParaRPr lang="es-CL"/>
        </a:p>
      </dgm:t>
    </dgm:pt>
    <dgm:pt modelId="{33B5FD8E-9BFC-4837-B778-937D87E3EFDF}" type="sibTrans" cxnId="{F63856B6-BC79-4817-8271-49301FBDADF4}">
      <dgm:prSet/>
      <dgm:spPr/>
      <dgm:t>
        <a:bodyPr/>
        <a:lstStyle/>
        <a:p>
          <a:endParaRPr lang="es-CL"/>
        </a:p>
      </dgm:t>
    </dgm:pt>
    <dgm:pt modelId="{BFB64747-913F-4CDD-9C9F-B2AB74C760ED}">
      <dgm:prSet phldrT="[Texto]" custT="1"/>
      <dgm:spPr/>
      <dgm:t>
        <a:bodyPr/>
        <a:lstStyle/>
        <a:p>
          <a:r>
            <a:rPr lang="es-CL" sz="1400" dirty="0"/>
            <a:t>Requerimientos de información de todos los niveles de la organización</a:t>
          </a:r>
        </a:p>
      </dgm:t>
    </dgm:pt>
    <dgm:pt modelId="{B87FB725-6128-44E9-AFEF-C3CB9BF806D8}" type="parTrans" cxnId="{B82F0819-CDC5-4FF0-AD85-33157D7F458F}">
      <dgm:prSet/>
      <dgm:spPr/>
      <dgm:t>
        <a:bodyPr/>
        <a:lstStyle/>
        <a:p>
          <a:endParaRPr lang="es-CL"/>
        </a:p>
      </dgm:t>
    </dgm:pt>
    <dgm:pt modelId="{7ABB2381-CA2A-423C-A33A-D4A5C94959BC}" type="sibTrans" cxnId="{B82F0819-CDC5-4FF0-AD85-33157D7F458F}">
      <dgm:prSet/>
      <dgm:spPr/>
      <dgm:t>
        <a:bodyPr/>
        <a:lstStyle/>
        <a:p>
          <a:endParaRPr lang="es-CL"/>
        </a:p>
      </dgm:t>
    </dgm:pt>
    <dgm:pt modelId="{8EA6BF05-B663-4E62-B6FD-16D369177401}" type="pres">
      <dgm:prSet presAssocID="{FFFB5041-D29A-40D7-A376-5F9B80004963}" presName="hierChild1" presStyleCnt="0">
        <dgm:presLayoutVars>
          <dgm:orgChart val="1"/>
          <dgm:chPref val="1"/>
          <dgm:dir/>
          <dgm:animOne val="branch"/>
          <dgm:animLvl val="lvl"/>
          <dgm:resizeHandles/>
        </dgm:presLayoutVars>
      </dgm:prSet>
      <dgm:spPr/>
    </dgm:pt>
    <dgm:pt modelId="{C5A38D37-A0FB-44E7-A008-9D51DCE62329}" type="pres">
      <dgm:prSet presAssocID="{A41AE869-E557-4DFA-BE59-FAC33E6DA315}" presName="hierRoot1" presStyleCnt="0">
        <dgm:presLayoutVars>
          <dgm:hierBranch val="init"/>
        </dgm:presLayoutVars>
      </dgm:prSet>
      <dgm:spPr/>
    </dgm:pt>
    <dgm:pt modelId="{344CE548-EEB3-4001-B9F7-2E67767AF46C}" type="pres">
      <dgm:prSet presAssocID="{A41AE869-E557-4DFA-BE59-FAC33E6DA315}" presName="rootComposite1" presStyleCnt="0"/>
      <dgm:spPr/>
    </dgm:pt>
    <dgm:pt modelId="{C9D59377-52E8-4DA0-9E16-0729FEE16B5F}" type="pres">
      <dgm:prSet presAssocID="{A41AE869-E557-4DFA-BE59-FAC33E6DA315}" presName="rootText1" presStyleLbl="node0" presStyleIdx="0" presStyleCnt="2" custScaleX="148555" custScaleY="123037" custLinFactY="-34548" custLinFactNeighborX="-15961" custLinFactNeighborY="-100000">
        <dgm:presLayoutVars>
          <dgm:chPref val="3"/>
        </dgm:presLayoutVars>
      </dgm:prSet>
      <dgm:spPr/>
    </dgm:pt>
    <dgm:pt modelId="{A9DAC539-A1D8-457B-9E63-89F6DD3D2111}" type="pres">
      <dgm:prSet presAssocID="{A41AE869-E557-4DFA-BE59-FAC33E6DA315}" presName="rootConnector1" presStyleLbl="node1" presStyleIdx="0" presStyleCnt="0"/>
      <dgm:spPr/>
    </dgm:pt>
    <dgm:pt modelId="{96FDE972-8389-4F3F-B25D-2C9EB6A8F75C}" type="pres">
      <dgm:prSet presAssocID="{A41AE869-E557-4DFA-BE59-FAC33E6DA315}" presName="hierChild2" presStyleCnt="0"/>
      <dgm:spPr/>
    </dgm:pt>
    <dgm:pt modelId="{F683F2D1-301F-480B-9CAB-90F0F0E76BD8}" type="pres">
      <dgm:prSet presAssocID="{A41AE869-E557-4DFA-BE59-FAC33E6DA315}" presName="hierChild3" presStyleCnt="0"/>
      <dgm:spPr/>
    </dgm:pt>
    <dgm:pt modelId="{589F0CB6-71FF-4375-A3B2-88CEE20C253C}" type="pres">
      <dgm:prSet presAssocID="{BFB64747-913F-4CDD-9C9F-B2AB74C760ED}" presName="hierRoot1" presStyleCnt="0">
        <dgm:presLayoutVars>
          <dgm:hierBranch val="init"/>
        </dgm:presLayoutVars>
      </dgm:prSet>
      <dgm:spPr/>
    </dgm:pt>
    <dgm:pt modelId="{29329EC0-6FDA-4320-9FCE-3CF5AD50FB99}" type="pres">
      <dgm:prSet presAssocID="{BFB64747-913F-4CDD-9C9F-B2AB74C760ED}" presName="rootComposite1" presStyleCnt="0"/>
      <dgm:spPr/>
    </dgm:pt>
    <dgm:pt modelId="{8933C7F0-8C22-41C3-82F6-5BF01B91C016}" type="pres">
      <dgm:prSet presAssocID="{BFB64747-913F-4CDD-9C9F-B2AB74C760ED}" presName="rootText1" presStyleLbl="node0" presStyleIdx="1" presStyleCnt="2" custScaleX="187754" custScaleY="127735">
        <dgm:presLayoutVars>
          <dgm:chPref val="3"/>
        </dgm:presLayoutVars>
      </dgm:prSet>
      <dgm:spPr/>
    </dgm:pt>
    <dgm:pt modelId="{0D5442C7-3551-468C-9B8D-AACB0A3BC7DC}" type="pres">
      <dgm:prSet presAssocID="{BFB64747-913F-4CDD-9C9F-B2AB74C760ED}" presName="rootConnector1" presStyleLbl="node1" presStyleIdx="0" presStyleCnt="0"/>
      <dgm:spPr/>
    </dgm:pt>
    <dgm:pt modelId="{1C364ADF-DC0C-401B-A684-4B0100BF9846}" type="pres">
      <dgm:prSet presAssocID="{BFB64747-913F-4CDD-9C9F-B2AB74C760ED}" presName="hierChild2" presStyleCnt="0"/>
      <dgm:spPr/>
    </dgm:pt>
    <dgm:pt modelId="{8F356FA8-01D7-4834-8C92-D575D78F8F46}" type="pres">
      <dgm:prSet presAssocID="{34120DB8-CC03-427E-A897-F22D48E9A9C6}" presName="Name37" presStyleLbl="parChTrans1D2" presStyleIdx="0" presStyleCnt="3"/>
      <dgm:spPr/>
    </dgm:pt>
    <dgm:pt modelId="{C682BEF7-5F03-409E-812F-C6707D1BD05F}" type="pres">
      <dgm:prSet presAssocID="{996532FB-E2F1-476D-96BC-41FA562FEC3C}" presName="hierRoot2" presStyleCnt="0">
        <dgm:presLayoutVars>
          <dgm:hierBranch val="init"/>
        </dgm:presLayoutVars>
      </dgm:prSet>
      <dgm:spPr/>
    </dgm:pt>
    <dgm:pt modelId="{7002FE99-6B15-4A63-8456-F1794BAB9B48}" type="pres">
      <dgm:prSet presAssocID="{996532FB-E2F1-476D-96BC-41FA562FEC3C}" presName="rootComposite" presStyleCnt="0"/>
      <dgm:spPr/>
    </dgm:pt>
    <dgm:pt modelId="{A3D3F262-151A-4BDD-9D6C-BA76604CE647}" type="pres">
      <dgm:prSet presAssocID="{996532FB-E2F1-476D-96BC-41FA562FEC3C}" presName="rootText" presStyleLbl="node2" presStyleIdx="0" presStyleCnt="3">
        <dgm:presLayoutVars>
          <dgm:chPref val="3"/>
        </dgm:presLayoutVars>
      </dgm:prSet>
      <dgm:spPr/>
    </dgm:pt>
    <dgm:pt modelId="{E0B761BF-EB2B-4447-882B-01BE770F12C1}" type="pres">
      <dgm:prSet presAssocID="{996532FB-E2F1-476D-96BC-41FA562FEC3C}" presName="rootConnector" presStyleLbl="node2" presStyleIdx="0" presStyleCnt="3"/>
      <dgm:spPr/>
    </dgm:pt>
    <dgm:pt modelId="{B608F081-9846-4E29-AD7F-0D0E0ED640FF}" type="pres">
      <dgm:prSet presAssocID="{996532FB-E2F1-476D-96BC-41FA562FEC3C}" presName="hierChild4" presStyleCnt="0"/>
      <dgm:spPr/>
    </dgm:pt>
    <dgm:pt modelId="{98EADC03-61D8-4756-B7D0-5F37A16E9E73}" type="pres">
      <dgm:prSet presAssocID="{996532FB-E2F1-476D-96BC-41FA562FEC3C}" presName="hierChild5" presStyleCnt="0"/>
      <dgm:spPr/>
    </dgm:pt>
    <dgm:pt modelId="{7DEE9F22-02D8-4F42-B7D9-EEACF966ACB9}" type="pres">
      <dgm:prSet presAssocID="{33447E76-D466-4E46-93F6-61AC58F251D6}" presName="Name37" presStyleLbl="parChTrans1D2" presStyleIdx="1" presStyleCnt="3"/>
      <dgm:spPr/>
    </dgm:pt>
    <dgm:pt modelId="{B903F3BA-0474-4B0A-B604-F4F08844EA3F}" type="pres">
      <dgm:prSet presAssocID="{3D7742E2-F7A1-4FCE-942E-A1948F4DD8DC}" presName="hierRoot2" presStyleCnt="0">
        <dgm:presLayoutVars>
          <dgm:hierBranch val="init"/>
        </dgm:presLayoutVars>
      </dgm:prSet>
      <dgm:spPr/>
    </dgm:pt>
    <dgm:pt modelId="{F9F52167-2623-4EFD-9EBD-8607B4B1DD04}" type="pres">
      <dgm:prSet presAssocID="{3D7742E2-F7A1-4FCE-942E-A1948F4DD8DC}" presName="rootComposite" presStyleCnt="0"/>
      <dgm:spPr/>
    </dgm:pt>
    <dgm:pt modelId="{2829F9CE-3E54-4294-B8D8-6889F9E56338}" type="pres">
      <dgm:prSet presAssocID="{3D7742E2-F7A1-4FCE-942E-A1948F4DD8DC}" presName="rootText" presStyleLbl="node2" presStyleIdx="1" presStyleCnt="3">
        <dgm:presLayoutVars>
          <dgm:chPref val="3"/>
        </dgm:presLayoutVars>
      </dgm:prSet>
      <dgm:spPr/>
    </dgm:pt>
    <dgm:pt modelId="{5DB81754-A929-4B95-8CE7-AC52DB3F33E0}" type="pres">
      <dgm:prSet presAssocID="{3D7742E2-F7A1-4FCE-942E-A1948F4DD8DC}" presName="rootConnector" presStyleLbl="node2" presStyleIdx="1" presStyleCnt="3"/>
      <dgm:spPr/>
    </dgm:pt>
    <dgm:pt modelId="{354B2610-2604-47C2-9F76-D6D39BF6E9CA}" type="pres">
      <dgm:prSet presAssocID="{3D7742E2-F7A1-4FCE-942E-A1948F4DD8DC}" presName="hierChild4" presStyleCnt="0"/>
      <dgm:spPr/>
    </dgm:pt>
    <dgm:pt modelId="{5CAA7338-0386-4BAC-9A8D-4CF767A4D3A0}" type="pres">
      <dgm:prSet presAssocID="{3D7742E2-F7A1-4FCE-942E-A1948F4DD8DC}" presName="hierChild5" presStyleCnt="0"/>
      <dgm:spPr/>
    </dgm:pt>
    <dgm:pt modelId="{B3665773-7DE0-442B-8E8C-7F37D422A9D5}" type="pres">
      <dgm:prSet presAssocID="{B38AA672-E719-46A5-8947-8206E3C011CB}" presName="Name37" presStyleLbl="parChTrans1D2" presStyleIdx="2" presStyleCnt="3"/>
      <dgm:spPr/>
    </dgm:pt>
    <dgm:pt modelId="{4C9A964B-A54F-495D-A184-D9796BA22D04}" type="pres">
      <dgm:prSet presAssocID="{33A9926E-662A-4C7E-8887-D4843936FD67}" presName="hierRoot2" presStyleCnt="0">
        <dgm:presLayoutVars>
          <dgm:hierBranch val="init"/>
        </dgm:presLayoutVars>
      </dgm:prSet>
      <dgm:spPr/>
    </dgm:pt>
    <dgm:pt modelId="{E329241C-46D5-4703-A0A7-6A8F7CDE82AA}" type="pres">
      <dgm:prSet presAssocID="{33A9926E-662A-4C7E-8887-D4843936FD67}" presName="rootComposite" presStyleCnt="0"/>
      <dgm:spPr/>
    </dgm:pt>
    <dgm:pt modelId="{6F54E86C-777A-4597-AD1D-0014405B0000}" type="pres">
      <dgm:prSet presAssocID="{33A9926E-662A-4C7E-8887-D4843936FD67}" presName="rootText" presStyleLbl="node2" presStyleIdx="2" presStyleCnt="3">
        <dgm:presLayoutVars>
          <dgm:chPref val="3"/>
        </dgm:presLayoutVars>
      </dgm:prSet>
      <dgm:spPr/>
    </dgm:pt>
    <dgm:pt modelId="{440E5CE5-2637-4FF8-9E25-94B1CF5BA9D0}" type="pres">
      <dgm:prSet presAssocID="{33A9926E-662A-4C7E-8887-D4843936FD67}" presName="rootConnector" presStyleLbl="node2" presStyleIdx="2" presStyleCnt="3"/>
      <dgm:spPr/>
    </dgm:pt>
    <dgm:pt modelId="{7FE0777F-79CA-4151-AAA5-66348C264228}" type="pres">
      <dgm:prSet presAssocID="{33A9926E-662A-4C7E-8887-D4843936FD67}" presName="hierChild4" presStyleCnt="0"/>
      <dgm:spPr/>
    </dgm:pt>
    <dgm:pt modelId="{B6EA6289-0FD6-4EF9-A4C6-1D2ABEEDB6E1}" type="pres">
      <dgm:prSet presAssocID="{33A9926E-662A-4C7E-8887-D4843936FD67}" presName="hierChild5" presStyleCnt="0"/>
      <dgm:spPr/>
    </dgm:pt>
    <dgm:pt modelId="{954D6E59-3E60-4D00-B805-DC8FE13C5DF0}" type="pres">
      <dgm:prSet presAssocID="{BFB64747-913F-4CDD-9C9F-B2AB74C760ED}" presName="hierChild3" presStyleCnt="0"/>
      <dgm:spPr/>
    </dgm:pt>
  </dgm:ptLst>
  <dgm:cxnLst>
    <dgm:cxn modelId="{96205C01-1D8E-4641-9139-1AF09AC5ABD3}" type="presOf" srcId="{34120DB8-CC03-427E-A897-F22D48E9A9C6}" destId="{8F356FA8-01D7-4834-8C92-D575D78F8F46}" srcOrd="0" destOrd="0" presId="urn:microsoft.com/office/officeart/2005/8/layout/orgChart1"/>
    <dgm:cxn modelId="{A279C803-4A31-4F07-BD8F-BC8A525E9306}" type="presOf" srcId="{3D7742E2-F7A1-4FCE-942E-A1948F4DD8DC}" destId="{2829F9CE-3E54-4294-B8D8-6889F9E56338}" srcOrd="0" destOrd="0" presId="urn:microsoft.com/office/officeart/2005/8/layout/orgChart1"/>
    <dgm:cxn modelId="{B82F0819-CDC5-4FF0-AD85-33157D7F458F}" srcId="{FFFB5041-D29A-40D7-A376-5F9B80004963}" destId="{BFB64747-913F-4CDD-9C9F-B2AB74C760ED}" srcOrd="1" destOrd="0" parTransId="{B87FB725-6128-44E9-AFEF-C3CB9BF806D8}" sibTransId="{7ABB2381-CA2A-423C-A33A-D4A5C94959BC}"/>
    <dgm:cxn modelId="{47E3B223-127D-415D-87F1-9D7622DC1266}" type="presOf" srcId="{33A9926E-662A-4C7E-8887-D4843936FD67}" destId="{440E5CE5-2637-4FF8-9E25-94B1CF5BA9D0}" srcOrd="1" destOrd="0" presId="urn:microsoft.com/office/officeart/2005/8/layout/orgChart1"/>
    <dgm:cxn modelId="{5AC8B426-D594-4819-8428-A06AE9E22486}" type="presOf" srcId="{996532FB-E2F1-476D-96BC-41FA562FEC3C}" destId="{E0B761BF-EB2B-4447-882B-01BE770F12C1}" srcOrd="1" destOrd="0" presId="urn:microsoft.com/office/officeart/2005/8/layout/orgChart1"/>
    <dgm:cxn modelId="{2ED34B2B-6AE4-442A-BC8C-FE1582FE514E}" type="presOf" srcId="{FFFB5041-D29A-40D7-A376-5F9B80004963}" destId="{8EA6BF05-B663-4E62-B6FD-16D369177401}" srcOrd="0" destOrd="0" presId="urn:microsoft.com/office/officeart/2005/8/layout/orgChart1"/>
    <dgm:cxn modelId="{04C7F436-17A1-4CC5-91F3-2C095F6ED35A}" type="presOf" srcId="{3D7742E2-F7A1-4FCE-942E-A1948F4DD8DC}" destId="{5DB81754-A929-4B95-8CE7-AC52DB3F33E0}" srcOrd="1" destOrd="0" presId="urn:microsoft.com/office/officeart/2005/8/layout/orgChart1"/>
    <dgm:cxn modelId="{7D517769-A22E-4BA5-A997-6DDAE0C64534}" srcId="{BFB64747-913F-4CDD-9C9F-B2AB74C760ED}" destId="{996532FB-E2F1-476D-96BC-41FA562FEC3C}" srcOrd="0" destOrd="0" parTransId="{34120DB8-CC03-427E-A897-F22D48E9A9C6}" sibTransId="{B07791C8-2589-4D60-B8D8-4C7B506355D1}"/>
    <dgm:cxn modelId="{8819BD6C-5B5B-4EB9-8AD2-D97758F4046B}" type="presOf" srcId="{33A9926E-662A-4C7E-8887-D4843936FD67}" destId="{6F54E86C-777A-4597-AD1D-0014405B0000}" srcOrd="0" destOrd="0" presId="urn:microsoft.com/office/officeart/2005/8/layout/orgChart1"/>
    <dgm:cxn modelId="{DD7A5758-5799-493E-A71A-033661D0FE87}" type="presOf" srcId="{A41AE869-E557-4DFA-BE59-FAC33E6DA315}" destId="{C9D59377-52E8-4DA0-9E16-0729FEE16B5F}" srcOrd="0" destOrd="0" presId="urn:microsoft.com/office/officeart/2005/8/layout/orgChart1"/>
    <dgm:cxn modelId="{85158782-81A8-46CF-A175-58AB391D518A}" type="presOf" srcId="{996532FB-E2F1-476D-96BC-41FA562FEC3C}" destId="{A3D3F262-151A-4BDD-9D6C-BA76604CE647}" srcOrd="0" destOrd="0" presId="urn:microsoft.com/office/officeart/2005/8/layout/orgChart1"/>
    <dgm:cxn modelId="{9CE0D895-6D85-473F-815E-46A39F8B2BF4}" type="presOf" srcId="{BFB64747-913F-4CDD-9C9F-B2AB74C760ED}" destId="{8933C7F0-8C22-41C3-82F6-5BF01B91C016}" srcOrd="0" destOrd="0" presId="urn:microsoft.com/office/officeart/2005/8/layout/orgChart1"/>
    <dgm:cxn modelId="{8ECA83AD-AE69-4573-8A5D-65BE0C12967F}" type="presOf" srcId="{A41AE869-E557-4DFA-BE59-FAC33E6DA315}" destId="{A9DAC539-A1D8-457B-9E63-89F6DD3D2111}" srcOrd="1" destOrd="0" presId="urn:microsoft.com/office/officeart/2005/8/layout/orgChart1"/>
    <dgm:cxn modelId="{F63856B6-BC79-4817-8271-49301FBDADF4}" srcId="{BFB64747-913F-4CDD-9C9F-B2AB74C760ED}" destId="{33A9926E-662A-4C7E-8887-D4843936FD67}" srcOrd="2" destOrd="0" parTransId="{B38AA672-E719-46A5-8947-8206E3C011CB}" sibTransId="{33B5FD8E-9BFC-4837-B778-937D87E3EFDF}"/>
    <dgm:cxn modelId="{459EB8DB-C4EF-4BA5-A7D6-BC2C17146CCB}" srcId="{FFFB5041-D29A-40D7-A376-5F9B80004963}" destId="{A41AE869-E557-4DFA-BE59-FAC33E6DA315}" srcOrd="0" destOrd="0" parTransId="{BF7E1121-AB11-4249-8876-4DCB6D822773}" sibTransId="{173A51EC-DA8C-4A83-886B-E1DA99A78FC9}"/>
    <dgm:cxn modelId="{1DE5F0DB-FC77-4893-91D7-F82BEBBB8230}" type="presOf" srcId="{B38AA672-E719-46A5-8947-8206E3C011CB}" destId="{B3665773-7DE0-442B-8E8C-7F37D422A9D5}" srcOrd="0" destOrd="0" presId="urn:microsoft.com/office/officeart/2005/8/layout/orgChart1"/>
    <dgm:cxn modelId="{BC876CE2-A73C-4550-9D79-4B0D5CD01729}" type="presOf" srcId="{BFB64747-913F-4CDD-9C9F-B2AB74C760ED}" destId="{0D5442C7-3551-468C-9B8D-AACB0A3BC7DC}" srcOrd="1" destOrd="0" presId="urn:microsoft.com/office/officeart/2005/8/layout/orgChart1"/>
    <dgm:cxn modelId="{9F1DADF3-F82F-4908-8A60-8A243BFA8C37}" type="presOf" srcId="{33447E76-D466-4E46-93F6-61AC58F251D6}" destId="{7DEE9F22-02D8-4F42-B7D9-EEACF966ACB9}" srcOrd="0" destOrd="0" presId="urn:microsoft.com/office/officeart/2005/8/layout/orgChart1"/>
    <dgm:cxn modelId="{4DA5B3FD-1175-4E1E-A6DF-CCC9177467D0}" srcId="{BFB64747-913F-4CDD-9C9F-B2AB74C760ED}" destId="{3D7742E2-F7A1-4FCE-942E-A1948F4DD8DC}" srcOrd="1" destOrd="0" parTransId="{33447E76-D466-4E46-93F6-61AC58F251D6}" sibTransId="{089EE4AB-F57B-4C03-9212-7D728E1E52EF}"/>
    <dgm:cxn modelId="{C1ACE8AC-6492-432A-B53B-43C29143C2D9}" type="presParOf" srcId="{8EA6BF05-B663-4E62-B6FD-16D369177401}" destId="{C5A38D37-A0FB-44E7-A008-9D51DCE62329}" srcOrd="0" destOrd="0" presId="urn:microsoft.com/office/officeart/2005/8/layout/orgChart1"/>
    <dgm:cxn modelId="{C5F294F5-D15A-458B-A231-3EE6A3A9087D}" type="presParOf" srcId="{C5A38D37-A0FB-44E7-A008-9D51DCE62329}" destId="{344CE548-EEB3-4001-B9F7-2E67767AF46C}" srcOrd="0" destOrd="0" presId="urn:microsoft.com/office/officeart/2005/8/layout/orgChart1"/>
    <dgm:cxn modelId="{14EE0EF3-B9ED-4C12-8338-4C55983E8094}" type="presParOf" srcId="{344CE548-EEB3-4001-B9F7-2E67767AF46C}" destId="{C9D59377-52E8-4DA0-9E16-0729FEE16B5F}" srcOrd="0" destOrd="0" presId="urn:microsoft.com/office/officeart/2005/8/layout/orgChart1"/>
    <dgm:cxn modelId="{40B15CC0-F6DE-4F7F-BAAD-64326DA9EBFE}" type="presParOf" srcId="{344CE548-EEB3-4001-B9F7-2E67767AF46C}" destId="{A9DAC539-A1D8-457B-9E63-89F6DD3D2111}" srcOrd="1" destOrd="0" presId="urn:microsoft.com/office/officeart/2005/8/layout/orgChart1"/>
    <dgm:cxn modelId="{00040155-01E0-4CCB-807B-5B813FD361ED}" type="presParOf" srcId="{C5A38D37-A0FB-44E7-A008-9D51DCE62329}" destId="{96FDE972-8389-4F3F-B25D-2C9EB6A8F75C}" srcOrd="1" destOrd="0" presId="urn:microsoft.com/office/officeart/2005/8/layout/orgChart1"/>
    <dgm:cxn modelId="{16131C8D-7FF5-4707-B476-1F9EE56EB397}" type="presParOf" srcId="{C5A38D37-A0FB-44E7-A008-9D51DCE62329}" destId="{F683F2D1-301F-480B-9CAB-90F0F0E76BD8}" srcOrd="2" destOrd="0" presId="urn:microsoft.com/office/officeart/2005/8/layout/orgChart1"/>
    <dgm:cxn modelId="{C22CD2A3-C00D-433B-A844-83248EA5D368}" type="presParOf" srcId="{8EA6BF05-B663-4E62-B6FD-16D369177401}" destId="{589F0CB6-71FF-4375-A3B2-88CEE20C253C}" srcOrd="1" destOrd="0" presId="urn:microsoft.com/office/officeart/2005/8/layout/orgChart1"/>
    <dgm:cxn modelId="{AF92521F-FEED-44D3-BF56-022FB236875B}" type="presParOf" srcId="{589F0CB6-71FF-4375-A3B2-88CEE20C253C}" destId="{29329EC0-6FDA-4320-9FCE-3CF5AD50FB99}" srcOrd="0" destOrd="0" presId="urn:microsoft.com/office/officeart/2005/8/layout/orgChart1"/>
    <dgm:cxn modelId="{06641383-98CB-470E-BD48-11EB35192C99}" type="presParOf" srcId="{29329EC0-6FDA-4320-9FCE-3CF5AD50FB99}" destId="{8933C7F0-8C22-41C3-82F6-5BF01B91C016}" srcOrd="0" destOrd="0" presId="urn:microsoft.com/office/officeart/2005/8/layout/orgChart1"/>
    <dgm:cxn modelId="{BF31EA6E-3BED-4639-B823-C5BA86822A09}" type="presParOf" srcId="{29329EC0-6FDA-4320-9FCE-3CF5AD50FB99}" destId="{0D5442C7-3551-468C-9B8D-AACB0A3BC7DC}" srcOrd="1" destOrd="0" presId="urn:microsoft.com/office/officeart/2005/8/layout/orgChart1"/>
    <dgm:cxn modelId="{9895205A-ACB2-4AFB-95F3-BFB047628123}" type="presParOf" srcId="{589F0CB6-71FF-4375-A3B2-88CEE20C253C}" destId="{1C364ADF-DC0C-401B-A684-4B0100BF9846}" srcOrd="1" destOrd="0" presId="urn:microsoft.com/office/officeart/2005/8/layout/orgChart1"/>
    <dgm:cxn modelId="{41224F98-AE03-46BC-A378-D2BB6BEF4824}" type="presParOf" srcId="{1C364ADF-DC0C-401B-A684-4B0100BF9846}" destId="{8F356FA8-01D7-4834-8C92-D575D78F8F46}" srcOrd="0" destOrd="0" presId="urn:microsoft.com/office/officeart/2005/8/layout/orgChart1"/>
    <dgm:cxn modelId="{943B4E87-BD7A-46B6-A214-F1B0CE21B029}" type="presParOf" srcId="{1C364ADF-DC0C-401B-A684-4B0100BF9846}" destId="{C682BEF7-5F03-409E-812F-C6707D1BD05F}" srcOrd="1" destOrd="0" presId="urn:microsoft.com/office/officeart/2005/8/layout/orgChart1"/>
    <dgm:cxn modelId="{6B0F7EA0-FB05-4EF2-A333-E41DAFCFCDEC}" type="presParOf" srcId="{C682BEF7-5F03-409E-812F-C6707D1BD05F}" destId="{7002FE99-6B15-4A63-8456-F1794BAB9B48}" srcOrd="0" destOrd="0" presId="urn:microsoft.com/office/officeart/2005/8/layout/orgChart1"/>
    <dgm:cxn modelId="{3E41D7E8-950B-4803-97D3-427BA2538F09}" type="presParOf" srcId="{7002FE99-6B15-4A63-8456-F1794BAB9B48}" destId="{A3D3F262-151A-4BDD-9D6C-BA76604CE647}" srcOrd="0" destOrd="0" presId="urn:microsoft.com/office/officeart/2005/8/layout/orgChart1"/>
    <dgm:cxn modelId="{553A7FD7-7708-478F-A78E-DFB3F3993459}" type="presParOf" srcId="{7002FE99-6B15-4A63-8456-F1794BAB9B48}" destId="{E0B761BF-EB2B-4447-882B-01BE770F12C1}" srcOrd="1" destOrd="0" presId="urn:microsoft.com/office/officeart/2005/8/layout/orgChart1"/>
    <dgm:cxn modelId="{0B152BDF-6EC1-4694-B9C8-90BAA11C79A9}" type="presParOf" srcId="{C682BEF7-5F03-409E-812F-C6707D1BD05F}" destId="{B608F081-9846-4E29-AD7F-0D0E0ED640FF}" srcOrd="1" destOrd="0" presId="urn:microsoft.com/office/officeart/2005/8/layout/orgChart1"/>
    <dgm:cxn modelId="{BE9626FA-A9B6-478D-A6F5-DF2927F251D5}" type="presParOf" srcId="{C682BEF7-5F03-409E-812F-C6707D1BD05F}" destId="{98EADC03-61D8-4756-B7D0-5F37A16E9E73}" srcOrd="2" destOrd="0" presId="urn:microsoft.com/office/officeart/2005/8/layout/orgChart1"/>
    <dgm:cxn modelId="{CA38D289-9193-4372-91DC-0EACC2065ACC}" type="presParOf" srcId="{1C364ADF-DC0C-401B-A684-4B0100BF9846}" destId="{7DEE9F22-02D8-4F42-B7D9-EEACF966ACB9}" srcOrd="2" destOrd="0" presId="urn:microsoft.com/office/officeart/2005/8/layout/orgChart1"/>
    <dgm:cxn modelId="{35AFA88D-1ECD-4DFC-9409-CCD9E5612605}" type="presParOf" srcId="{1C364ADF-DC0C-401B-A684-4B0100BF9846}" destId="{B903F3BA-0474-4B0A-B604-F4F08844EA3F}" srcOrd="3" destOrd="0" presId="urn:microsoft.com/office/officeart/2005/8/layout/orgChart1"/>
    <dgm:cxn modelId="{A439CDE7-EDDB-4160-A74F-9DBCAF094657}" type="presParOf" srcId="{B903F3BA-0474-4B0A-B604-F4F08844EA3F}" destId="{F9F52167-2623-4EFD-9EBD-8607B4B1DD04}" srcOrd="0" destOrd="0" presId="urn:microsoft.com/office/officeart/2005/8/layout/orgChart1"/>
    <dgm:cxn modelId="{31F4DD89-E708-4895-BE95-FB1FE8BBCD15}" type="presParOf" srcId="{F9F52167-2623-4EFD-9EBD-8607B4B1DD04}" destId="{2829F9CE-3E54-4294-B8D8-6889F9E56338}" srcOrd="0" destOrd="0" presId="urn:microsoft.com/office/officeart/2005/8/layout/orgChart1"/>
    <dgm:cxn modelId="{C656216D-3A8C-4CD8-9F32-32A3E895A4E7}" type="presParOf" srcId="{F9F52167-2623-4EFD-9EBD-8607B4B1DD04}" destId="{5DB81754-A929-4B95-8CE7-AC52DB3F33E0}" srcOrd="1" destOrd="0" presId="urn:microsoft.com/office/officeart/2005/8/layout/orgChart1"/>
    <dgm:cxn modelId="{8B983130-CB14-46F2-8D35-0C68DD71777F}" type="presParOf" srcId="{B903F3BA-0474-4B0A-B604-F4F08844EA3F}" destId="{354B2610-2604-47C2-9F76-D6D39BF6E9CA}" srcOrd="1" destOrd="0" presId="urn:microsoft.com/office/officeart/2005/8/layout/orgChart1"/>
    <dgm:cxn modelId="{67A35148-437F-457F-9524-EBF4278DFB80}" type="presParOf" srcId="{B903F3BA-0474-4B0A-B604-F4F08844EA3F}" destId="{5CAA7338-0386-4BAC-9A8D-4CF767A4D3A0}" srcOrd="2" destOrd="0" presId="urn:microsoft.com/office/officeart/2005/8/layout/orgChart1"/>
    <dgm:cxn modelId="{3BAC013D-DBD4-41C0-847E-B832400C9B72}" type="presParOf" srcId="{1C364ADF-DC0C-401B-A684-4B0100BF9846}" destId="{B3665773-7DE0-442B-8E8C-7F37D422A9D5}" srcOrd="4" destOrd="0" presId="urn:microsoft.com/office/officeart/2005/8/layout/orgChart1"/>
    <dgm:cxn modelId="{7F591177-488D-44EA-83DC-91CE0AE8806C}" type="presParOf" srcId="{1C364ADF-DC0C-401B-A684-4B0100BF9846}" destId="{4C9A964B-A54F-495D-A184-D9796BA22D04}" srcOrd="5" destOrd="0" presId="urn:microsoft.com/office/officeart/2005/8/layout/orgChart1"/>
    <dgm:cxn modelId="{C11BCB4A-929D-4EF1-B556-B3B4B531271B}" type="presParOf" srcId="{4C9A964B-A54F-495D-A184-D9796BA22D04}" destId="{E329241C-46D5-4703-A0A7-6A8F7CDE82AA}" srcOrd="0" destOrd="0" presId="urn:microsoft.com/office/officeart/2005/8/layout/orgChart1"/>
    <dgm:cxn modelId="{7F28E135-985F-4513-BAA2-6C97F2D1E675}" type="presParOf" srcId="{E329241C-46D5-4703-A0A7-6A8F7CDE82AA}" destId="{6F54E86C-777A-4597-AD1D-0014405B0000}" srcOrd="0" destOrd="0" presId="urn:microsoft.com/office/officeart/2005/8/layout/orgChart1"/>
    <dgm:cxn modelId="{6D82B8B0-84C5-4AC2-97A2-F22553D4B272}" type="presParOf" srcId="{E329241C-46D5-4703-A0A7-6A8F7CDE82AA}" destId="{440E5CE5-2637-4FF8-9E25-94B1CF5BA9D0}" srcOrd="1" destOrd="0" presId="urn:microsoft.com/office/officeart/2005/8/layout/orgChart1"/>
    <dgm:cxn modelId="{0D6104EE-7487-4F50-8765-65C463E1ACE0}" type="presParOf" srcId="{4C9A964B-A54F-495D-A184-D9796BA22D04}" destId="{7FE0777F-79CA-4151-AAA5-66348C264228}" srcOrd="1" destOrd="0" presId="urn:microsoft.com/office/officeart/2005/8/layout/orgChart1"/>
    <dgm:cxn modelId="{23D87BA7-5A63-46FC-B9FA-6264534498E6}" type="presParOf" srcId="{4C9A964B-A54F-495D-A184-D9796BA22D04}" destId="{B6EA6289-0FD6-4EF9-A4C6-1D2ABEEDB6E1}" srcOrd="2" destOrd="0" presId="urn:microsoft.com/office/officeart/2005/8/layout/orgChart1"/>
    <dgm:cxn modelId="{0973AB0F-AA8B-4DB9-BAD4-EEBB15746807}" type="presParOf" srcId="{589F0CB6-71FF-4375-A3B2-88CEE20C253C}" destId="{954D6E59-3E60-4D00-B805-DC8FE13C5DF0}"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8795473-4245-45A8-B829-50DF70221399}" type="doc">
      <dgm:prSet loTypeId="urn:microsoft.com/office/officeart/2005/8/layout/orgChart1" loCatId="hierarchy" qsTypeId="urn:microsoft.com/office/officeart/2005/8/quickstyle/simple1" qsCatId="simple" csTypeId="urn:microsoft.com/office/officeart/2005/8/colors/accent2_4" csCatId="accent2" phldr="1"/>
      <dgm:spPr/>
      <dgm:t>
        <a:bodyPr/>
        <a:lstStyle/>
        <a:p>
          <a:endParaRPr lang="es-CL"/>
        </a:p>
      </dgm:t>
    </dgm:pt>
    <dgm:pt modelId="{C913EEA5-1738-4F23-A4C7-17A61BA1D95F}">
      <dgm:prSet phldrT="[Texto]" custT="1"/>
      <dgm:spPr/>
      <dgm:t>
        <a:bodyPr/>
        <a:lstStyle/>
        <a:p>
          <a:r>
            <a:rPr lang="es-CL" sz="1400"/>
            <a:t>El Data Warehouse es un almacén en el que las organizaciones pueden depositar todos aquellos datos de importancia crítica para la toma de decisiones. </a:t>
          </a:r>
          <a:endParaRPr lang="es-CL" sz="1400" dirty="0"/>
        </a:p>
      </dgm:t>
    </dgm:pt>
    <dgm:pt modelId="{D6E1A371-13F0-401F-947E-921D9CCDBF45}" type="parTrans" cxnId="{E3A70269-9A20-4755-8A4A-02F85BF8B6E0}">
      <dgm:prSet/>
      <dgm:spPr/>
      <dgm:t>
        <a:bodyPr/>
        <a:lstStyle/>
        <a:p>
          <a:endParaRPr lang="es-CL"/>
        </a:p>
      </dgm:t>
    </dgm:pt>
    <dgm:pt modelId="{017AA6D6-01F2-4357-BDE8-134D773296E6}" type="sibTrans" cxnId="{E3A70269-9A20-4755-8A4A-02F85BF8B6E0}">
      <dgm:prSet/>
      <dgm:spPr/>
      <dgm:t>
        <a:bodyPr/>
        <a:lstStyle/>
        <a:p>
          <a:endParaRPr lang="es-CL"/>
        </a:p>
      </dgm:t>
    </dgm:pt>
    <dgm:pt modelId="{953506EB-4369-40CB-AD0E-07344F7016B3}">
      <dgm:prSet phldrT="[Texto]" custT="1"/>
      <dgm:spPr/>
      <dgm:t>
        <a:bodyPr/>
        <a:lstStyle/>
        <a:p>
          <a:r>
            <a:rPr lang="es-CL" sz="1400" dirty="0"/>
            <a:t>Herramientas extractoras de transformación y carga para los datos operacionales y fuentes externas. </a:t>
          </a:r>
        </a:p>
      </dgm:t>
    </dgm:pt>
    <dgm:pt modelId="{38EB4E55-FD94-4778-A6D6-57D140221177}" type="parTrans" cxnId="{F9A6EF57-5587-47B0-9D92-FE3548F77FD3}">
      <dgm:prSet/>
      <dgm:spPr/>
      <dgm:t>
        <a:bodyPr/>
        <a:lstStyle/>
        <a:p>
          <a:endParaRPr lang="es-CL"/>
        </a:p>
      </dgm:t>
    </dgm:pt>
    <dgm:pt modelId="{7E255E2F-22F1-4184-AB3F-5D8C6A9F6799}" type="sibTrans" cxnId="{F9A6EF57-5587-47B0-9D92-FE3548F77FD3}">
      <dgm:prSet/>
      <dgm:spPr/>
      <dgm:t>
        <a:bodyPr/>
        <a:lstStyle/>
        <a:p>
          <a:endParaRPr lang="es-CL"/>
        </a:p>
      </dgm:t>
    </dgm:pt>
    <dgm:pt modelId="{5A2DC45B-884C-4D01-86BD-2D8F2CC787FE}">
      <dgm:prSet phldrT="[Texto]" custT="1"/>
      <dgm:spPr/>
      <dgm:t>
        <a:bodyPr/>
        <a:lstStyle/>
        <a:p>
          <a:r>
            <a:rPr lang="es-CL" sz="1400" dirty="0"/>
            <a:t>Un </a:t>
          </a:r>
          <a:r>
            <a:rPr lang="es-CL" sz="1400" dirty="0" err="1"/>
            <a:t>Warehouse</a:t>
          </a:r>
          <a:r>
            <a:rPr lang="es-CL" sz="1400" dirty="0"/>
            <a:t> (almacén) para almacenar los datos seleccionados. </a:t>
          </a:r>
        </a:p>
      </dgm:t>
    </dgm:pt>
    <dgm:pt modelId="{42C13AE2-F2F1-4C11-BD4F-29EEA33D7713}" type="parTrans" cxnId="{F3334AAE-F31B-4091-A8E9-81011FD07082}">
      <dgm:prSet/>
      <dgm:spPr/>
      <dgm:t>
        <a:bodyPr/>
        <a:lstStyle/>
        <a:p>
          <a:endParaRPr lang="es-CL"/>
        </a:p>
      </dgm:t>
    </dgm:pt>
    <dgm:pt modelId="{1F6E354E-6F8C-48EC-BBB8-0529BC54B904}" type="sibTrans" cxnId="{F3334AAE-F31B-4091-A8E9-81011FD07082}">
      <dgm:prSet/>
      <dgm:spPr/>
      <dgm:t>
        <a:bodyPr/>
        <a:lstStyle/>
        <a:p>
          <a:endParaRPr lang="es-CL"/>
        </a:p>
      </dgm:t>
    </dgm:pt>
    <dgm:pt modelId="{43AB312F-1ED9-4FAB-8FC2-C2B66AC6EAD3}">
      <dgm:prSet phldrT="[Texto]" custT="1"/>
      <dgm:spPr/>
      <dgm:t>
        <a:bodyPr/>
        <a:lstStyle/>
        <a:p>
          <a:r>
            <a:rPr lang="es-CL" sz="1400" dirty="0"/>
            <a:t>Herramientas para referenciar y analizar los datos contenidos en el </a:t>
          </a:r>
          <a:r>
            <a:rPr lang="es-CL" sz="1400" dirty="0" err="1"/>
            <a:t>Warehouse</a:t>
          </a:r>
          <a:r>
            <a:rPr lang="es-CL" sz="1400" dirty="0"/>
            <a:t>. </a:t>
          </a:r>
        </a:p>
      </dgm:t>
    </dgm:pt>
    <dgm:pt modelId="{8D95DB69-CDB4-4D6D-8EC6-046E9A5ED477}" type="parTrans" cxnId="{5E071601-6247-414C-A0DD-FD1C50301800}">
      <dgm:prSet/>
      <dgm:spPr/>
      <dgm:t>
        <a:bodyPr/>
        <a:lstStyle/>
        <a:p>
          <a:endParaRPr lang="es-CL"/>
        </a:p>
      </dgm:t>
    </dgm:pt>
    <dgm:pt modelId="{93CEF705-7242-460F-B228-6FADB5AA1467}" type="sibTrans" cxnId="{5E071601-6247-414C-A0DD-FD1C50301800}">
      <dgm:prSet/>
      <dgm:spPr/>
      <dgm:t>
        <a:bodyPr/>
        <a:lstStyle/>
        <a:p>
          <a:endParaRPr lang="es-CL"/>
        </a:p>
      </dgm:t>
    </dgm:pt>
    <dgm:pt modelId="{E0477AA9-7925-444E-A80B-A5A0C7134311}" type="pres">
      <dgm:prSet presAssocID="{C8795473-4245-45A8-B829-50DF70221399}" presName="hierChild1" presStyleCnt="0">
        <dgm:presLayoutVars>
          <dgm:orgChart val="1"/>
          <dgm:chPref val="1"/>
          <dgm:dir/>
          <dgm:animOne val="branch"/>
          <dgm:animLvl val="lvl"/>
          <dgm:resizeHandles/>
        </dgm:presLayoutVars>
      </dgm:prSet>
      <dgm:spPr/>
    </dgm:pt>
    <dgm:pt modelId="{2219752D-87BD-4944-82A1-2CB7AEE7FE2D}" type="pres">
      <dgm:prSet presAssocID="{C913EEA5-1738-4F23-A4C7-17A61BA1D95F}" presName="hierRoot1" presStyleCnt="0">
        <dgm:presLayoutVars>
          <dgm:hierBranch val="init"/>
        </dgm:presLayoutVars>
      </dgm:prSet>
      <dgm:spPr/>
    </dgm:pt>
    <dgm:pt modelId="{8BDBCB58-94F5-418A-979D-7316FC816D51}" type="pres">
      <dgm:prSet presAssocID="{C913EEA5-1738-4F23-A4C7-17A61BA1D95F}" presName="rootComposite1" presStyleCnt="0"/>
      <dgm:spPr/>
    </dgm:pt>
    <dgm:pt modelId="{17B966BF-2259-4AB9-90C6-B15A843AFA59}" type="pres">
      <dgm:prSet presAssocID="{C913EEA5-1738-4F23-A4C7-17A61BA1D95F}" presName="rootText1" presStyleLbl="node0" presStyleIdx="0" presStyleCnt="1" custScaleX="226908" custScaleY="138523" custLinFactY="-26600" custLinFactNeighborY="-100000">
        <dgm:presLayoutVars>
          <dgm:chPref val="3"/>
        </dgm:presLayoutVars>
      </dgm:prSet>
      <dgm:spPr/>
    </dgm:pt>
    <dgm:pt modelId="{9967376F-E734-4CB8-9C6E-562726B5A7E4}" type="pres">
      <dgm:prSet presAssocID="{C913EEA5-1738-4F23-A4C7-17A61BA1D95F}" presName="rootConnector1" presStyleLbl="node1" presStyleIdx="0" presStyleCnt="0"/>
      <dgm:spPr/>
    </dgm:pt>
    <dgm:pt modelId="{CB546F30-8345-4117-95C1-D70FD915897D}" type="pres">
      <dgm:prSet presAssocID="{C913EEA5-1738-4F23-A4C7-17A61BA1D95F}" presName="hierChild2" presStyleCnt="0"/>
      <dgm:spPr/>
    </dgm:pt>
    <dgm:pt modelId="{8AA8D93B-6BBE-4B0C-9A7F-97BF0601284A}" type="pres">
      <dgm:prSet presAssocID="{38EB4E55-FD94-4778-A6D6-57D140221177}" presName="Name37" presStyleLbl="parChTrans1D2" presStyleIdx="0" presStyleCnt="3"/>
      <dgm:spPr/>
    </dgm:pt>
    <dgm:pt modelId="{FDF9ECDA-B574-40B3-8659-F4296F66B493}" type="pres">
      <dgm:prSet presAssocID="{953506EB-4369-40CB-AD0E-07344F7016B3}" presName="hierRoot2" presStyleCnt="0">
        <dgm:presLayoutVars>
          <dgm:hierBranch val="init"/>
        </dgm:presLayoutVars>
      </dgm:prSet>
      <dgm:spPr/>
    </dgm:pt>
    <dgm:pt modelId="{3DADDD21-CAB9-44E1-9D59-21C6B4739FC7}" type="pres">
      <dgm:prSet presAssocID="{953506EB-4369-40CB-AD0E-07344F7016B3}" presName="rootComposite" presStyleCnt="0"/>
      <dgm:spPr/>
    </dgm:pt>
    <dgm:pt modelId="{E6F2C34F-B513-4D9B-96EB-D1093EFE3879}" type="pres">
      <dgm:prSet presAssocID="{953506EB-4369-40CB-AD0E-07344F7016B3}" presName="rootText" presStyleLbl="node2" presStyleIdx="0" presStyleCnt="3" custScaleX="135534" custScaleY="151756" custLinFactNeighborY="-84282">
        <dgm:presLayoutVars>
          <dgm:chPref val="3"/>
        </dgm:presLayoutVars>
      </dgm:prSet>
      <dgm:spPr/>
    </dgm:pt>
    <dgm:pt modelId="{CF42526A-B8F7-4F10-B61F-B927C0A6FE00}" type="pres">
      <dgm:prSet presAssocID="{953506EB-4369-40CB-AD0E-07344F7016B3}" presName="rootConnector" presStyleLbl="node2" presStyleIdx="0" presStyleCnt="3"/>
      <dgm:spPr/>
    </dgm:pt>
    <dgm:pt modelId="{974FD974-3867-4D40-8083-655318E8F574}" type="pres">
      <dgm:prSet presAssocID="{953506EB-4369-40CB-AD0E-07344F7016B3}" presName="hierChild4" presStyleCnt="0"/>
      <dgm:spPr/>
    </dgm:pt>
    <dgm:pt modelId="{3CBCD37B-2468-4437-9104-9EF896EE1A38}" type="pres">
      <dgm:prSet presAssocID="{953506EB-4369-40CB-AD0E-07344F7016B3}" presName="hierChild5" presStyleCnt="0"/>
      <dgm:spPr/>
    </dgm:pt>
    <dgm:pt modelId="{6C6A61AF-46B0-4693-BB37-E60099BF1CEC}" type="pres">
      <dgm:prSet presAssocID="{42C13AE2-F2F1-4C11-BD4F-29EEA33D7713}" presName="Name37" presStyleLbl="parChTrans1D2" presStyleIdx="1" presStyleCnt="3"/>
      <dgm:spPr/>
    </dgm:pt>
    <dgm:pt modelId="{9A66287F-068D-4156-B47E-468488EA4067}" type="pres">
      <dgm:prSet presAssocID="{5A2DC45B-884C-4D01-86BD-2D8F2CC787FE}" presName="hierRoot2" presStyleCnt="0">
        <dgm:presLayoutVars>
          <dgm:hierBranch val="init"/>
        </dgm:presLayoutVars>
      </dgm:prSet>
      <dgm:spPr/>
    </dgm:pt>
    <dgm:pt modelId="{6627E81A-FD30-4B6A-BF0A-6CD88DF033E1}" type="pres">
      <dgm:prSet presAssocID="{5A2DC45B-884C-4D01-86BD-2D8F2CC787FE}" presName="rootComposite" presStyleCnt="0"/>
      <dgm:spPr/>
    </dgm:pt>
    <dgm:pt modelId="{68656FBA-C8A4-451F-B395-5A6495F5391F}" type="pres">
      <dgm:prSet presAssocID="{5A2DC45B-884C-4D01-86BD-2D8F2CC787FE}" presName="rootText" presStyleLbl="node2" presStyleIdx="1" presStyleCnt="3" custScaleX="135534" custScaleY="151756" custLinFactNeighborY="-84282">
        <dgm:presLayoutVars>
          <dgm:chPref val="3"/>
        </dgm:presLayoutVars>
      </dgm:prSet>
      <dgm:spPr/>
    </dgm:pt>
    <dgm:pt modelId="{91BA6474-5AFD-491B-AF1E-979070CE3C95}" type="pres">
      <dgm:prSet presAssocID="{5A2DC45B-884C-4D01-86BD-2D8F2CC787FE}" presName="rootConnector" presStyleLbl="node2" presStyleIdx="1" presStyleCnt="3"/>
      <dgm:spPr/>
    </dgm:pt>
    <dgm:pt modelId="{0EB98EB0-D07A-4A23-8B34-20A3C3AA1C61}" type="pres">
      <dgm:prSet presAssocID="{5A2DC45B-884C-4D01-86BD-2D8F2CC787FE}" presName="hierChild4" presStyleCnt="0"/>
      <dgm:spPr/>
    </dgm:pt>
    <dgm:pt modelId="{5F20F8E0-B762-4765-8FC2-863E8BF819E6}" type="pres">
      <dgm:prSet presAssocID="{5A2DC45B-884C-4D01-86BD-2D8F2CC787FE}" presName="hierChild5" presStyleCnt="0"/>
      <dgm:spPr/>
    </dgm:pt>
    <dgm:pt modelId="{A6A8B025-33F5-46B1-8358-3381B88F5BBA}" type="pres">
      <dgm:prSet presAssocID="{8D95DB69-CDB4-4D6D-8EC6-046E9A5ED477}" presName="Name37" presStyleLbl="parChTrans1D2" presStyleIdx="2" presStyleCnt="3"/>
      <dgm:spPr/>
    </dgm:pt>
    <dgm:pt modelId="{0CCA9D0E-E0B2-427A-9664-7DAA08B9242E}" type="pres">
      <dgm:prSet presAssocID="{43AB312F-1ED9-4FAB-8FC2-C2B66AC6EAD3}" presName="hierRoot2" presStyleCnt="0">
        <dgm:presLayoutVars>
          <dgm:hierBranch val="init"/>
        </dgm:presLayoutVars>
      </dgm:prSet>
      <dgm:spPr/>
    </dgm:pt>
    <dgm:pt modelId="{D158EBA8-A243-4F48-8423-D7AA72270A4F}" type="pres">
      <dgm:prSet presAssocID="{43AB312F-1ED9-4FAB-8FC2-C2B66AC6EAD3}" presName="rootComposite" presStyleCnt="0"/>
      <dgm:spPr/>
    </dgm:pt>
    <dgm:pt modelId="{6583232C-A146-43B4-AC5B-926F4E638F72}" type="pres">
      <dgm:prSet presAssocID="{43AB312F-1ED9-4FAB-8FC2-C2B66AC6EAD3}" presName="rootText" presStyleLbl="node2" presStyleIdx="2" presStyleCnt="3" custScaleX="135534" custScaleY="151756" custLinFactNeighborY="-84282">
        <dgm:presLayoutVars>
          <dgm:chPref val="3"/>
        </dgm:presLayoutVars>
      </dgm:prSet>
      <dgm:spPr/>
    </dgm:pt>
    <dgm:pt modelId="{A8604C1D-CD16-43D1-BA22-9CB6E2BA48F1}" type="pres">
      <dgm:prSet presAssocID="{43AB312F-1ED9-4FAB-8FC2-C2B66AC6EAD3}" presName="rootConnector" presStyleLbl="node2" presStyleIdx="2" presStyleCnt="3"/>
      <dgm:spPr/>
    </dgm:pt>
    <dgm:pt modelId="{FB9CA317-C9C3-4F6B-A020-11106CDC12AB}" type="pres">
      <dgm:prSet presAssocID="{43AB312F-1ED9-4FAB-8FC2-C2B66AC6EAD3}" presName="hierChild4" presStyleCnt="0"/>
      <dgm:spPr/>
    </dgm:pt>
    <dgm:pt modelId="{88B25814-86A8-48D7-BE32-FA2470DF63AB}" type="pres">
      <dgm:prSet presAssocID="{43AB312F-1ED9-4FAB-8FC2-C2B66AC6EAD3}" presName="hierChild5" presStyleCnt="0"/>
      <dgm:spPr/>
    </dgm:pt>
    <dgm:pt modelId="{A4DD7046-7EE0-487B-BB66-D1DC42575691}" type="pres">
      <dgm:prSet presAssocID="{C913EEA5-1738-4F23-A4C7-17A61BA1D95F}" presName="hierChild3" presStyleCnt="0"/>
      <dgm:spPr/>
    </dgm:pt>
  </dgm:ptLst>
  <dgm:cxnLst>
    <dgm:cxn modelId="{5E071601-6247-414C-A0DD-FD1C50301800}" srcId="{C913EEA5-1738-4F23-A4C7-17A61BA1D95F}" destId="{43AB312F-1ED9-4FAB-8FC2-C2B66AC6EAD3}" srcOrd="2" destOrd="0" parTransId="{8D95DB69-CDB4-4D6D-8EC6-046E9A5ED477}" sibTransId="{93CEF705-7242-460F-B228-6FADB5AA1467}"/>
    <dgm:cxn modelId="{BA313820-674D-405D-9F36-8CE2C217F079}" type="presOf" srcId="{953506EB-4369-40CB-AD0E-07344F7016B3}" destId="{E6F2C34F-B513-4D9B-96EB-D1093EFE3879}" srcOrd="0" destOrd="0" presId="urn:microsoft.com/office/officeart/2005/8/layout/orgChart1"/>
    <dgm:cxn modelId="{BA4D9226-143F-40C3-8236-E1A148CD7EE1}" type="presOf" srcId="{43AB312F-1ED9-4FAB-8FC2-C2B66AC6EAD3}" destId="{A8604C1D-CD16-43D1-BA22-9CB6E2BA48F1}" srcOrd="1" destOrd="0" presId="urn:microsoft.com/office/officeart/2005/8/layout/orgChart1"/>
    <dgm:cxn modelId="{1C75F231-F322-4109-BD5C-2EC5EC91D862}" type="presOf" srcId="{5A2DC45B-884C-4D01-86BD-2D8F2CC787FE}" destId="{91BA6474-5AFD-491B-AF1E-979070CE3C95}" srcOrd="1" destOrd="0" presId="urn:microsoft.com/office/officeart/2005/8/layout/orgChart1"/>
    <dgm:cxn modelId="{42AC7532-77C2-48DB-A63F-915618603D7F}" type="presOf" srcId="{5A2DC45B-884C-4D01-86BD-2D8F2CC787FE}" destId="{68656FBA-C8A4-451F-B395-5A6495F5391F}" srcOrd="0" destOrd="0" presId="urn:microsoft.com/office/officeart/2005/8/layout/orgChart1"/>
    <dgm:cxn modelId="{413FC43E-C5FD-4C44-84B3-AFDA9BE7E15F}" type="presOf" srcId="{953506EB-4369-40CB-AD0E-07344F7016B3}" destId="{CF42526A-B8F7-4F10-B61F-B927C0A6FE00}" srcOrd="1" destOrd="0" presId="urn:microsoft.com/office/officeart/2005/8/layout/orgChart1"/>
    <dgm:cxn modelId="{E3A70269-9A20-4755-8A4A-02F85BF8B6E0}" srcId="{C8795473-4245-45A8-B829-50DF70221399}" destId="{C913EEA5-1738-4F23-A4C7-17A61BA1D95F}" srcOrd="0" destOrd="0" parTransId="{D6E1A371-13F0-401F-947E-921D9CCDBF45}" sibTransId="{017AA6D6-01F2-4357-BDE8-134D773296E6}"/>
    <dgm:cxn modelId="{F9A6EF57-5587-47B0-9D92-FE3548F77FD3}" srcId="{C913EEA5-1738-4F23-A4C7-17A61BA1D95F}" destId="{953506EB-4369-40CB-AD0E-07344F7016B3}" srcOrd="0" destOrd="0" parTransId="{38EB4E55-FD94-4778-A6D6-57D140221177}" sibTransId="{7E255E2F-22F1-4184-AB3F-5D8C6A9F6799}"/>
    <dgm:cxn modelId="{6A7E9081-FAAF-43BD-A571-0E450EE457EA}" type="presOf" srcId="{C8795473-4245-45A8-B829-50DF70221399}" destId="{E0477AA9-7925-444E-A80B-A5A0C7134311}" srcOrd="0" destOrd="0" presId="urn:microsoft.com/office/officeart/2005/8/layout/orgChart1"/>
    <dgm:cxn modelId="{5EE6B39A-5C6B-410A-A3C8-C65A991D20F4}" type="presOf" srcId="{8D95DB69-CDB4-4D6D-8EC6-046E9A5ED477}" destId="{A6A8B025-33F5-46B1-8358-3381B88F5BBA}" srcOrd="0" destOrd="0" presId="urn:microsoft.com/office/officeart/2005/8/layout/orgChart1"/>
    <dgm:cxn modelId="{5E55BCA6-C191-4459-A7F5-FA1F6ED33A2A}" type="presOf" srcId="{C913EEA5-1738-4F23-A4C7-17A61BA1D95F}" destId="{9967376F-E734-4CB8-9C6E-562726B5A7E4}" srcOrd="1" destOrd="0" presId="urn:microsoft.com/office/officeart/2005/8/layout/orgChart1"/>
    <dgm:cxn modelId="{F3334AAE-F31B-4091-A8E9-81011FD07082}" srcId="{C913EEA5-1738-4F23-A4C7-17A61BA1D95F}" destId="{5A2DC45B-884C-4D01-86BD-2D8F2CC787FE}" srcOrd="1" destOrd="0" parTransId="{42C13AE2-F2F1-4C11-BD4F-29EEA33D7713}" sibTransId="{1F6E354E-6F8C-48EC-BBB8-0529BC54B904}"/>
    <dgm:cxn modelId="{653BA3BA-4F7C-413D-9B96-F3DE5C0986DC}" type="presOf" srcId="{43AB312F-1ED9-4FAB-8FC2-C2B66AC6EAD3}" destId="{6583232C-A146-43B4-AC5B-926F4E638F72}" srcOrd="0" destOrd="0" presId="urn:microsoft.com/office/officeart/2005/8/layout/orgChart1"/>
    <dgm:cxn modelId="{D9486CD0-D892-4A82-8B3C-38E00078E1F6}" type="presOf" srcId="{42C13AE2-F2F1-4C11-BD4F-29EEA33D7713}" destId="{6C6A61AF-46B0-4693-BB37-E60099BF1CEC}" srcOrd="0" destOrd="0" presId="urn:microsoft.com/office/officeart/2005/8/layout/orgChart1"/>
    <dgm:cxn modelId="{AB0AC3D0-4FE8-4DD8-9C33-CD72F126E007}" type="presOf" srcId="{38EB4E55-FD94-4778-A6D6-57D140221177}" destId="{8AA8D93B-6BBE-4B0C-9A7F-97BF0601284A}" srcOrd="0" destOrd="0" presId="urn:microsoft.com/office/officeart/2005/8/layout/orgChart1"/>
    <dgm:cxn modelId="{4690ADD9-AECB-44C2-8BDF-54CBE0608428}" type="presOf" srcId="{C913EEA5-1738-4F23-A4C7-17A61BA1D95F}" destId="{17B966BF-2259-4AB9-90C6-B15A843AFA59}" srcOrd="0" destOrd="0" presId="urn:microsoft.com/office/officeart/2005/8/layout/orgChart1"/>
    <dgm:cxn modelId="{E4C2EA91-CDB9-42FB-942D-EF3AF55362C8}" type="presParOf" srcId="{E0477AA9-7925-444E-A80B-A5A0C7134311}" destId="{2219752D-87BD-4944-82A1-2CB7AEE7FE2D}" srcOrd="0" destOrd="0" presId="urn:microsoft.com/office/officeart/2005/8/layout/orgChart1"/>
    <dgm:cxn modelId="{16C10767-1FFC-4BE0-868E-DA64EF4AAB5A}" type="presParOf" srcId="{2219752D-87BD-4944-82A1-2CB7AEE7FE2D}" destId="{8BDBCB58-94F5-418A-979D-7316FC816D51}" srcOrd="0" destOrd="0" presId="urn:microsoft.com/office/officeart/2005/8/layout/orgChart1"/>
    <dgm:cxn modelId="{D1AF7ED5-0968-4A24-94F8-A299D059A745}" type="presParOf" srcId="{8BDBCB58-94F5-418A-979D-7316FC816D51}" destId="{17B966BF-2259-4AB9-90C6-B15A843AFA59}" srcOrd="0" destOrd="0" presId="urn:microsoft.com/office/officeart/2005/8/layout/orgChart1"/>
    <dgm:cxn modelId="{6D902D0E-82BB-4FF3-B461-A2F76B749B67}" type="presParOf" srcId="{8BDBCB58-94F5-418A-979D-7316FC816D51}" destId="{9967376F-E734-4CB8-9C6E-562726B5A7E4}" srcOrd="1" destOrd="0" presId="urn:microsoft.com/office/officeart/2005/8/layout/orgChart1"/>
    <dgm:cxn modelId="{1F8346BC-16AA-4E74-8E15-13D36ABFFA71}" type="presParOf" srcId="{2219752D-87BD-4944-82A1-2CB7AEE7FE2D}" destId="{CB546F30-8345-4117-95C1-D70FD915897D}" srcOrd="1" destOrd="0" presId="urn:microsoft.com/office/officeart/2005/8/layout/orgChart1"/>
    <dgm:cxn modelId="{58054175-47CC-4BC9-AA10-C35B99C6D727}" type="presParOf" srcId="{CB546F30-8345-4117-95C1-D70FD915897D}" destId="{8AA8D93B-6BBE-4B0C-9A7F-97BF0601284A}" srcOrd="0" destOrd="0" presId="urn:microsoft.com/office/officeart/2005/8/layout/orgChart1"/>
    <dgm:cxn modelId="{3F7B2F55-CBB5-479F-AA4E-3DB5DFE18701}" type="presParOf" srcId="{CB546F30-8345-4117-95C1-D70FD915897D}" destId="{FDF9ECDA-B574-40B3-8659-F4296F66B493}" srcOrd="1" destOrd="0" presId="urn:microsoft.com/office/officeart/2005/8/layout/orgChart1"/>
    <dgm:cxn modelId="{396642F7-0719-403B-9CE0-C05AA070B19C}" type="presParOf" srcId="{FDF9ECDA-B574-40B3-8659-F4296F66B493}" destId="{3DADDD21-CAB9-44E1-9D59-21C6B4739FC7}" srcOrd="0" destOrd="0" presId="urn:microsoft.com/office/officeart/2005/8/layout/orgChart1"/>
    <dgm:cxn modelId="{E65E54CF-E26F-4E2D-9ACD-675A78DFDCF7}" type="presParOf" srcId="{3DADDD21-CAB9-44E1-9D59-21C6B4739FC7}" destId="{E6F2C34F-B513-4D9B-96EB-D1093EFE3879}" srcOrd="0" destOrd="0" presId="urn:microsoft.com/office/officeart/2005/8/layout/orgChart1"/>
    <dgm:cxn modelId="{8BA8ADA7-126B-4773-9F84-C14974DB30E6}" type="presParOf" srcId="{3DADDD21-CAB9-44E1-9D59-21C6B4739FC7}" destId="{CF42526A-B8F7-4F10-B61F-B927C0A6FE00}" srcOrd="1" destOrd="0" presId="urn:microsoft.com/office/officeart/2005/8/layout/orgChart1"/>
    <dgm:cxn modelId="{E980F39C-6CA1-483F-8179-13889ED64CB8}" type="presParOf" srcId="{FDF9ECDA-B574-40B3-8659-F4296F66B493}" destId="{974FD974-3867-4D40-8083-655318E8F574}" srcOrd="1" destOrd="0" presId="urn:microsoft.com/office/officeart/2005/8/layout/orgChart1"/>
    <dgm:cxn modelId="{59097A4A-3F6D-4459-9D77-934BB63801DF}" type="presParOf" srcId="{FDF9ECDA-B574-40B3-8659-F4296F66B493}" destId="{3CBCD37B-2468-4437-9104-9EF896EE1A38}" srcOrd="2" destOrd="0" presId="urn:microsoft.com/office/officeart/2005/8/layout/orgChart1"/>
    <dgm:cxn modelId="{1D529A0D-231F-44DE-953F-027C1909560D}" type="presParOf" srcId="{CB546F30-8345-4117-95C1-D70FD915897D}" destId="{6C6A61AF-46B0-4693-BB37-E60099BF1CEC}" srcOrd="2" destOrd="0" presId="urn:microsoft.com/office/officeart/2005/8/layout/orgChart1"/>
    <dgm:cxn modelId="{66EA1C0E-2F65-4EC7-8206-49815157B356}" type="presParOf" srcId="{CB546F30-8345-4117-95C1-D70FD915897D}" destId="{9A66287F-068D-4156-B47E-468488EA4067}" srcOrd="3" destOrd="0" presId="urn:microsoft.com/office/officeart/2005/8/layout/orgChart1"/>
    <dgm:cxn modelId="{148EC976-80D3-463B-A708-1C97AC285290}" type="presParOf" srcId="{9A66287F-068D-4156-B47E-468488EA4067}" destId="{6627E81A-FD30-4B6A-BF0A-6CD88DF033E1}" srcOrd="0" destOrd="0" presId="urn:microsoft.com/office/officeart/2005/8/layout/orgChart1"/>
    <dgm:cxn modelId="{0F11FF1A-0980-4B55-8DE9-1C1FEAAF892D}" type="presParOf" srcId="{6627E81A-FD30-4B6A-BF0A-6CD88DF033E1}" destId="{68656FBA-C8A4-451F-B395-5A6495F5391F}" srcOrd="0" destOrd="0" presId="urn:microsoft.com/office/officeart/2005/8/layout/orgChart1"/>
    <dgm:cxn modelId="{4D53F1C3-90CF-4D9B-BC13-D79CCB555CBF}" type="presParOf" srcId="{6627E81A-FD30-4B6A-BF0A-6CD88DF033E1}" destId="{91BA6474-5AFD-491B-AF1E-979070CE3C95}" srcOrd="1" destOrd="0" presId="urn:microsoft.com/office/officeart/2005/8/layout/orgChart1"/>
    <dgm:cxn modelId="{87E7AC79-F3D0-4428-BEEC-56F21F01B43B}" type="presParOf" srcId="{9A66287F-068D-4156-B47E-468488EA4067}" destId="{0EB98EB0-D07A-4A23-8B34-20A3C3AA1C61}" srcOrd="1" destOrd="0" presId="urn:microsoft.com/office/officeart/2005/8/layout/orgChart1"/>
    <dgm:cxn modelId="{FA91E930-0A98-4FE3-8334-33D2D5CED69D}" type="presParOf" srcId="{9A66287F-068D-4156-B47E-468488EA4067}" destId="{5F20F8E0-B762-4765-8FC2-863E8BF819E6}" srcOrd="2" destOrd="0" presId="urn:microsoft.com/office/officeart/2005/8/layout/orgChart1"/>
    <dgm:cxn modelId="{4FAC4B5C-310B-48F4-81B5-88D77AFE2EDE}" type="presParOf" srcId="{CB546F30-8345-4117-95C1-D70FD915897D}" destId="{A6A8B025-33F5-46B1-8358-3381B88F5BBA}" srcOrd="4" destOrd="0" presId="urn:microsoft.com/office/officeart/2005/8/layout/orgChart1"/>
    <dgm:cxn modelId="{1CFDB1DD-1200-41A1-B51D-645D483EEDEC}" type="presParOf" srcId="{CB546F30-8345-4117-95C1-D70FD915897D}" destId="{0CCA9D0E-E0B2-427A-9664-7DAA08B9242E}" srcOrd="5" destOrd="0" presId="urn:microsoft.com/office/officeart/2005/8/layout/orgChart1"/>
    <dgm:cxn modelId="{1BAD05DB-31E1-4AAB-9A0B-88C826C7621C}" type="presParOf" srcId="{0CCA9D0E-E0B2-427A-9664-7DAA08B9242E}" destId="{D158EBA8-A243-4F48-8423-D7AA72270A4F}" srcOrd="0" destOrd="0" presId="urn:microsoft.com/office/officeart/2005/8/layout/orgChart1"/>
    <dgm:cxn modelId="{A402A89A-E367-441B-85A1-AE02F3B801F1}" type="presParOf" srcId="{D158EBA8-A243-4F48-8423-D7AA72270A4F}" destId="{6583232C-A146-43B4-AC5B-926F4E638F72}" srcOrd="0" destOrd="0" presId="urn:microsoft.com/office/officeart/2005/8/layout/orgChart1"/>
    <dgm:cxn modelId="{BC3CFED5-6B40-4D95-A03C-9573E8CA278B}" type="presParOf" srcId="{D158EBA8-A243-4F48-8423-D7AA72270A4F}" destId="{A8604C1D-CD16-43D1-BA22-9CB6E2BA48F1}" srcOrd="1" destOrd="0" presId="urn:microsoft.com/office/officeart/2005/8/layout/orgChart1"/>
    <dgm:cxn modelId="{84A4C285-0CF6-45F6-BC3E-7F6C56A1EF79}" type="presParOf" srcId="{0CCA9D0E-E0B2-427A-9664-7DAA08B9242E}" destId="{FB9CA317-C9C3-4F6B-A020-11106CDC12AB}" srcOrd="1" destOrd="0" presId="urn:microsoft.com/office/officeart/2005/8/layout/orgChart1"/>
    <dgm:cxn modelId="{1325FFF0-CCD5-4372-9712-E406069E6092}" type="presParOf" srcId="{0CCA9D0E-E0B2-427A-9664-7DAA08B9242E}" destId="{88B25814-86A8-48D7-BE32-FA2470DF63AB}" srcOrd="2" destOrd="0" presId="urn:microsoft.com/office/officeart/2005/8/layout/orgChart1"/>
    <dgm:cxn modelId="{EA76F546-D93D-4069-8FFA-ECA7EE1FC955}" type="presParOf" srcId="{2219752D-87BD-4944-82A1-2CB7AEE7FE2D}" destId="{A4DD7046-7EE0-487B-BB66-D1DC42575691}" srcOrd="2" destOrd="0" presId="urn:microsoft.com/office/officeart/2005/8/layout/orgChar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FFB5041-D29A-40D7-A376-5F9B80004963}" type="doc">
      <dgm:prSet loTypeId="urn:microsoft.com/office/officeart/2005/8/layout/orgChart1" loCatId="hierarchy" qsTypeId="urn:microsoft.com/office/officeart/2005/8/quickstyle/simple1" qsCatId="simple" csTypeId="urn:microsoft.com/office/officeart/2005/8/colors/accent2_4" csCatId="accent2" phldr="1"/>
      <dgm:spPr/>
      <dgm:t>
        <a:bodyPr/>
        <a:lstStyle/>
        <a:p>
          <a:endParaRPr lang="es-CL"/>
        </a:p>
      </dgm:t>
    </dgm:pt>
    <dgm:pt modelId="{A41AE869-E557-4DFA-BE59-FAC33E6DA315}">
      <dgm:prSet phldrT="[Texto]" custT="1"/>
      <dgm:spPr>
        <a:solidFill>
          <a:srgbClr val="9A501E"/>
        </a:solidFill>
      </dgm:spPr>
      <dgm:t>
        <a:bodyPr/>
        <a:lstStyle/>
        <a:p>
          <a:r>
            <a:rPr lang="es-CL" sz="1400" dirty="0"/>
            <a:t>Conjunto de técnicas y tecnologías </a:t>
          </a:r>
        </a:p>
      </dgm:t>
    </dgm:pt>
    <dgm:pt modelId="{BF7E1121-AB11-4249-8876-4DCB6D822773}" type="parTrans" cxnId="{459EB8DB-C4EF-4BA5-A7D6-BC2C17146CCB}">
      <dgm:prSet/>
      <dgm:spPr/>
      <dgm:t>
        <a:bodyPr/>
        <a:lstStyle/>
        <a:p>
          <a:endParaRPr lang="es-CL"/>
        </a:p>
      </dgm:t>
    </dgm:pt>
    <dgm:pt modelId="{173A51EC-DA8C-4A83-886B-E1DA99A78FC9}" type="sibTrans" cxnId="{459EB8DB-C4EF-4BA5-A7D6-BC2C17146CCB}">
      <dgm:prSet/>
      <dgm:spPr/>
      <dgm:t>
        <a:bodyPr/>
        <a:lstStyle/>
        <a:p>
          <a:endParaRPr lang="es-CL"/>
        </a:p>
      </dgm:t>
    </dgm:pt>
    <dgm:pt modelId="{996532FB-E2F1-476D-96BC-41FA562FEC3C}">
      <dgm:prSet phldrT="[Texto]" custT="1"/>
      <dgm:spPr/>
      <dgm:t>
        <a:bodyPr/>
        <a:lstStyle/>
        <a:p>
          <a:r>
            <a:rPr lang="es-CL" sz="1400" dirty="0"/>
            <a:t>Semiautomática</a:t>
          </a:r>
        </a:p>
      </dgm:t>
    </dgm:pt>
    <dgm:pt modelId="{34120DB8-CC03-427E-A897-F22D48E9A9C6}" type="parTrans" cxnId="{7D517769-A22E-4BA5-A997-6DDAE0C64534}">
      <dgm:prSet/>
      <dgm:spPr/>
      <dgm:t>
        <a:bodyPr/>
        <a:lstStyle/>
        <a:p>
          <a:endParaRPr lang="es-CL"/>
        </a:p>
      </dgm:t>
    </dgm:pt>
    <dgm:pt modelId="{B07791C8-2589-4D60-B8D8-4C7B506355D1}" type="sibTrans" cxnId="{7D517769-A22E-4BA5-A997-6DDAE0C64534}">
      <dgm:prSet/>
      <dgm:spPr/>
      <dgm:t>
        <a:bodyPr/>
        <a:lstStyle/>
        <a:p>
          <a:endParaRPr lang="es-CL"/>
        </a:p>
      </dgm:t>
    </dgm:pt>
    <dgm:pt modelId="{33A9926E-662A-4C7E-8887-D4843936FD67}">
      <dgm:prSet phldrT="[Texto]" custT="1"/>
      <dgm:spPr/>
      <dgm:t>
        <a:bodyPr/>
        <a:lstStyle/>
        <a:p>
          <a:r>
            <a:rPr lang="es-CL" sz="1400" dirty="0"/>
            <a:t>Automática </a:t>
          </a:r>
        </a:p>
      </dgm:t>
    </dgm:pt>
    <dgm:pt modelId="{B38AA672-E719-46A5-8947-8206E3C011CB}" type="parTrans" cxnId="{F63856B6-BC79-4817-8271-49301FBDADF4}">
      <dgm:prSet/>
      <dgm:spPr/>
      <dgm:t>
        <a:bodyPr/>
        <a:lstStyle/>
        <a:p>
          <a:endParaRPr lang="es-CL"/>
        </a:p>
      </dgm:t>
    </dgm:pt>
    <dgm:pt modelId="{33B5FD8E-9BFC-4837-B778-937D87E3EFDF}" type="sibTrans" cxnId="{F63856B6-BC79-4817-8271-49301FBDADF4}">
      <dgm:prSet/>
      <dgm:spPr/>
      <dgm:t>
        <a:bodyPr/>
        <a:lstStyle/>
        <a:p>
          <a:endParaRPr lang="es-CL"/>
        </a:p>
      </dgm:t>
    </dgm:pt>
    <dgm:pt modelId="{BFB64747-913F-4CDD-9C9F-B2AB74C760ED}">
      <dgm:prSet phldrT="[Texto]" custT="1"/>
      <dgm:spPr/>
      <dgm:t>
        <a:bodyPr/>
        <a:lstStyle/>
        <a:p>
          <a:r>
            <a:rPr lang="es-CL" sz="1400" dirty="0"/>
            <a:t>Permiten explorar grandes bases de datos, de manera:</a:t>
          </a:r>
        </a:p>
      </dgm:t>
    </dgm:pt>
    <dgm:pt modelId="{B87FB725-6128-44E9-AFEF-C3CB9BF806D8}" type="parTrans" cxnId="{B82F0819-CDC5-4FF0-AD85-33157D7F458F}">
      <dgm:prSet/>
      <dgm:spPr/>
      <dgm:t>
        <a:bodyPr/>
        <a:lstStyle/>
        <a:p>
          <a:endParaRPr lang="es-CL"/>
        </a:p>
      </dgm:t>
    </dgm:pt>
    <dgm:pt modelId="{7ABB2381-CA2A-423C-A33A-D4A5C94959BC}" type="sibTrans" cxnId="{B82F0819-CDC5-4FF0-AD85-33157D7F458F}">
      <dgm:prSet/>
      <dgm:spPr/>
      <dgm:t>
        <a:bodyPr/>
        <a:lstStyle/>
        <a:p>
          <a:endParaRPr lang="es-CL"/>
        </a:p>
      </dgm:t>
    </dgm:pt>
    <dgm:pt modelId="{8EA6BF05-B663-4E62-B6FD-16D369177401}" type="pres">
      <dgm:prSet presAssocID="{FFFB5041-D29A-40D7-A376-5F9B80004963}" presName="hierChild1" presStyleCnt="0">
        <dgm:presLayoutVars>
          <dgm:orgChart val="1"/>
          <dgm:chPref val="1"/>
          <dgm:dir/>
          <dgm:animOne val="branch"/>
          <dgm:animLvl val="lvl"/>
          <dgm:resizeHandles/>
        </dgm:presLayoutVars>
      </dgm:prSet>
      <dgm:spPr/>
    </dgm:pt>
    <dgm:pt modelId="{C5A38D37-A0FB-44E7-A008-9D51DCE62329}" type="pres">
      <dgm:prSet presAssocID="{A41AE869-E557-4DFA-BE59-FAC33E6DA315}" presName="hierRoot1" presStyleCnt="0">
        <dgm:presLayoutVars>
          <dgm:hierBranch val="init"/>
        </dgm:presLayoutVars>
      </dgm:prSet>
      <dgm:spPr/>
    </dgm:pt>
    <dgm:pt modelId="{344CE548-EEB3-4001-B9F7-2E67767AF46C}" type="pres">
      <dgm:prSet presAssocID="{A41AE869-E557-4DFA-BE59-FAC33E6DA315}" presName="rootComposite1" presStyleCnt="0"/>
      <dgm:spPr/>
    </dgm:pt>
    <dgm:pt modelId="{C9D59377-52E8-4DA0-9E16-0729FEE16B5F}" type="pres">
      <dgm:prSet presAssocID="{A41AE869-E557-4DFA-BE59-FAC33E6DA315}" presName="rootText1" presStyleLbl="node0" presStyleIdx="0" presStyleCnt="2" custScaleX="148555" custScaleY="123037" custLinFactX="-90614" custLinFactY="-86691" custLinFactNeighborX="-100000" custLinFactNeighborY="-100000">
        <dgm:presLayoutVars>
          <dgm:chPref val="3"/>
        </dgm:presLayoutVars>
      </dgm:prSet>
      <dgm:spPr/>
    </dgm:pt>
    <dgm:pt modelId="{A9DAC539-A1D8-457B-9E63-89F6DD3D2111}" type="pres">
      <dgm:prSet presAssocID="{A41AE869-E557-4DFA-BE59-FAC33E6DA315}" presName="rootConnector1" presStyleLbl="node1" presStyleIdx="0" presStyleCnt="0"/>
      <dgm:spPr/>
    </dgm:pt>
    <dgm:pt modelId="{96FDE972-8389-4F3F-B25D-2C9EB6A8F75C}" type="pres">
      <dgm:prSet presAssocID="{A41AE869-E557-4DFA-BE59-FAC33E6DA315}" presName="hierChild2" presStyleCnt="0"/>
      <dgm:spPr/>
    </dgm:pt>
    <dgm:pt modelId="{F683F2D1-301F-480B-9CAB-90F0F0E76BD8}" type="pres">
      <dgm:prSet presAssocID="{A41AE869-E557-4DFA-BE59-FAC33E6DA315}" presName="hierChild3" presStyleCnt="0"/>
      <dgm:spPr/>
    </dgm:pt>
    <dgm:pt modelId="{589F0CB6-71FF-4375-A3B2-88CEE20C253C}" type="pres">
      <dgm:prSet presAssocID="{BFB64747-913F-4CDD-9C9F-B2AB74C760ED}" presName="hierRoot1" presStyleCnt="0">
        <dgm:presLayoutVars>
          <dgm:hierBranch val="r"/>
        </dgm:presLayoutVars>
      </dgm:prSet>
      <dgm:spPr/>
    </dgm:pt>
    <dgm:pt modelId="{29329EC0-6FDA-4320-9FCE-3CF5AD50FB99}" type="pres">
      <dgm:prSet presAssocID="{BFB64747-913F-4CDD-9C9F-B2AB74C760ED}" presName="rootComposite1" presStyleCnt="0"/>
      <dgm:spPr/>
    </dgm:pt>
    <dgm:pt modelId="{8933C7F0-8C22-41C3-82F6-5BF01B91C016}" type="pres">
      <dgm:prSet presAssocID="{BFB64747-913F-4CDD-9C9F-B2AB74C760ED}" presName="rootText1" presStyleLbl="node0" presStyleIdx="1" presStyleCnt="2" custScaleX="187754" custScaleY="127735" custLinFactX="-59620" custLinFactNeighborX="-100000" custLinFactNeighborY="61345">
        <dgm:presLayoutVars>
          <dgm:chPref val="3"/>
        </dgm:presLayoutVars>
      </dgm:prSet>
      <dgm:spPr/>
    </dgm:pt>
    <dgm:pt modelId="{0D5442C7-3551-468C-9B8D-AACB0A3BC7DC}" type="pres">
      <dgm:prSet presAssocID="{BFB64747-913F-4CDD-9C9F-B2AB74C760ED}" presName="rootConnector1" presStyleLbl="node1" presStyleIdx="0" presStyleCnt="0"/>
      <dgm:spPr/>
    </dgm:pt>
    <dgm:pt modelId="{1C364ADF-DC0C-401B-A684-4B0100BF9846}" type="pres">
      <dgm:prSet presAssocID="{BFB64747-913F-4CDD-9C9F-B2AB74C760ED}" presName="hierChild2" presStyleCnt="0"/>
      <dgm:spPr/>
    </dgm:pt>
    <dgm:pt modelId="{2BCA3767-CB07-46BE-B4BD-EC6D41414023}" type="pres">
      <dgm:prSet presAssocID="{34120DB8-CC03-427E-A897-F22D48E9A9C6}" presName="Name50" presStyleLbl="parChTrans1D2" presStyleIdx="0" presStyleCnt="2"/>
      <dgm:spPr/>
    </dgm:pt>
    <dgm:pt modelId="{C682BEF7-5F03-409E-812F-C6707D1BD05F}" type="pres">
      <dgm:prSet presAssocID="{996532FB-E2F1-476D-96BC-41FA562FEC3C}" presName="hierRoot2" presStyleCnt="0">
        <dgm:presLayoutVars>
          <dgm:hierBranch val="init"/>
        </dgm:presLayoutVars>
      </dgm:prSet>
      <dgm:spPr/>
    </dgm:pt>
    <dgm:pt modelId="{7002FE99-6B15-4A63-8456-F1794BAB9B48}" type="pres">
      <dgm:prSet presAssocID="{996532FB-E2F1-476D-96BC-41FA562FEC3C}" presName="rootComposite" presStyleCnt="0"/>
      <dgm:spPr/>
    </dgm:pt>
    <dgm:pt modelId="{A3D3F262-151A-4BDD-9D6C-BA76604CE647}" type="pres">
      <dgm:prSet presAssocID="{996532FB-E2F1-476D-96BC-41FA562FEC3C}" presName="rootText" presStyleLbl="node2" presStyleIdx="0" presStyleCnt="2" custLinFactX="-13727" custLinFactNeighborX="-100000" custLinFactNeighborY="54630">
        <dgm:presLayoutVars>
          <dgm:chPref val="3"/>
        </dgm:presLayoutVars>
      </dgm:prSet>
      <dgm:spPr/>
    </dgm:pt>
    <dgm:pt modelId="{E0B761BF-EB2B-4447-882B-01BE770F12C1}" type="pres">
      <dgm:prSet presAssocID="{996532FB-E2F1-476D-96BC-41FA562FEC3C}" presName="rootConnector" presStyleLbl="node2" presStyleIdx="0" presStyleCnt="2"/>
      <dgm:spPr/>
    </dgm:pt>
    <dgm:pt modelId="{B608F081-9846-4E29-AD7F-0D0E0ED640FF}" type="pres">
      <dgm:prSet presAssocID="{996532FB-E2F1-476D-96BC-41FA562FEC3C}" presName="hierChild4" presStyleCnt="0"/>
      <dgm:spPr/>
    </dgm:pt>
    <dgm:pt modelId="{98EADC03-61D8-4756-B7D0-5F37A16E9E73}" type="pres">
      <dgm:prSet presAssocID="{996532FB-E2F1-476D-96BC-41FA562FEC3C}" presName="hierChild5" presStyleCnt="0"/>
      <dgm:spPr/>
    </dgm:pt>
    <dgm:pt modelId="{34934AB0-8AD1-42C1-BD66-CC73913C7E73}" type="pres">
      <dgm:prSet presAssocID="{B38AA672-E719-46A5-8947-8206E3C011CB}" presName="Name50" presStyleLbl="parChTrans1D2" presStyleIdx="1" presStyleCnt="2"/>
      <dgm:spPr/>
    </dgm:pt>
    <dgm:pt modelId="{4C9A964B-A54F-495D-A184-D9796BA22D04}" type="pres">
      <dgm:prSet presAssocID="{33A9926E-662A-4C7E-8887-D4843936FD67}" presName="hierRoot2" presStyleCnt="0">
        <dgm:presLayoutVars>
          <dgm:hierBranch val="init"/>
        </dgm:presLayoutVars>
      </dgm:prSet>
      <dgm:spPr/>
    </dgm:pt>
    <dgm:pt modelId="{E329241C-46D5-4703-A0A7-6A8F7CDE82AA}" type="pres">
      <dgm:prSet presAssocID="{33A9926E-662A-4C7E-8887-D4843936FD67}" presName="rootComposite" presStyleCnt="0"/>
      <dgm:spPr/>
    </dgm:pt>
    <dgm:pt modelId="{6F54E86C-777A-4597-AD1D-0014405B0000}" type="pres">
      <dgm:prSet presAssocID="{33A9926E-662A-4C7E-8887-D4843936FD67}" presName="rootText" presStyleLbl="node2" presStyleIdx="1" presStyleCnt="2" custLinFactX="-13727" custLinFactNeighborX="-100000" custLinFactNeighborY="54630">
        <dgm:presLayoutVars>
          <dgm:chPref val="3"/>
        </dgm:presLayoutVars>
      </dgm:prSet>
      <dgm:spPr/>
    </dgm:pt>
    <dgm:pt modelId="{440E5CE5-2637-4FF8-9E25-94B1CF5BA9D0}" type="pres">
      <dgm:prSet presAssocID="{33A9926E-662A-4C7E-8887-D4843936FD67}" presName="rootConnector" presStyleLbl="node2" presStyleIdx="1" presStyleCnt="2"/>
      <dgm:spPr/>
    </dgm:pt>
    <dgm:pt modelId="{7FE0777F-79CA-4151-AAA5-66348C264228}" type="pres">
      <dgm:prSet presAssocID="{33A9926E-662A-4C7E-8887-D4843936FD67}" presName="hierChild4" presStyleCnt="0"/>
      <dgm:spPr/>
    </dgm:pt>
    <dgm:pt modelId="{B6EA6289-0FD6-4EF9-A4C6-1D2ABEEDB6E1}" type="pres">
      <dgm:prSet presAssocID="{33A9926E-662A-4C7E-8887-D4843936FD67}" presName="hierChild5" presStyleCnt="0"/>
      <dgm:spPr/>
    </dgm:pt>
    <dgm:pt modelId="{954D6E59-3E60-4D00-B805-DC8FE13C5DF0}" type="pres">
      <dgm:prSet presAssocID="{BFB64747-913F-4CDD-9C9F-B2AB74C760ED}" presName="hierChild3" presStyleCnt="0"/>
      <dgm:spPr/>
    </dgm:pt>
  </dgm:ptLst>
  <dgm:cxnLst>
    <dgm:cxn modelId="{5DB1D701-2998-4E2F-AEAC-3213FAF69E05}" type="presOf" srcId="{996532FB-E2F1-476D-96BC-41FA562FEC3C}" destId="{A3D3F262-151A-4BDD-9D6C-BA76604CE647}" srcOrd="0" destOrd="0" presId="urn:microsoft.com/office/officeart/2005/8/layout/orgChart1"/>
    <dgm:cxn modelId="{1D06D704-F1A9-4111-84B5-3B200574E4D6}" type="presOf" srcId="{BFB64747-913F-4CDD-9C9F-B2AB74C760ED}" destId="{8933C7F0-8C22-41C3-82F6-5BF01B91C016}" srcOrd="0" destOrd="0" presId="urn:microsoft.com/office/officeart/2005/8/layout/orgChart1"/>
    <dgm:cxn modelId="{B9732B12-E4C5-4060-80E4-4FFE2C966714}" type="presOf" srcId="{34120DB8-CC03-427E-A897-F22D48E9A9C6}" destId="{2BCA3767-CB07-46BE-B4BD-EC6D41414023}" srcOrd="0" destOrd="0" presId="urn:microsoft.com/office/officeart/2005/8/layout/orgChart1"/>
    <dgm:cxn modelId="{2A949A12-6B23-46CC-BDD2-A4F00B762C82}" type="presOf" srcId="{33A9926E-662A-4C7E-8887-D4843936FD67}" destId="{6F54E86C-777A-4597-AD1D-0014405B0000}" srcOrd="0" destOrd="0" presId="urn:microsoft.com/office/officeart/2005/8/layout/orgChart1"/>
    <dgm:cxn modelId="{B82F0819-CDC5-4FF0-AD85-33157D7F458F}" srcId="{FFFB5041-D29A-40D7-A376-5F9B80004963}" destId="{BFB64747-913F-4CDD-9C9F-B2AB74C760ED}" srcOrd="1" destOrd="0" parTransId="{B87FB725-6128-44E9-AFEF-C3CB9BF806D8}" sibTransId="{7ABB2381-CA2A-423C-A33A-D4A5C94959BC}"/>
    <dgm:cxn modelId="{D7F60932-BAC5-42B1-9550-BD8AC2CE1332}" type="presOf" srcId="{A41AE869-E557-4DFA-BE59-FAC33E6DA315}" destId="{A9DAC539-A1D8-457B-9E63-89F6DD3D2111}" srcOrd="1" destOrd="0" presId="urn:microsoft.com/office/officeart/2005/8/layout/orgChart1"/>
    <dgm:cxn modelId="{6651555B-2690-4E43-9F61-90003F19D1B2}" type="presOf" srcId="{A41AE869-E557-4DFA-BE59-FAC33E6DA315}" destId="{C9D59377-52E8-4DA0-9E16-0729FEE16B5F}" srcOrd="0" destOrd="0" presId="urn:microsoft.com/office/officeart/2005/8/layout/orgChart1"/>
    <dgm:cxn modelId="{7D517769-A22E-4BA5-A997-6DDAE0C64534}" srcId="{BFB64747-913F-4CDD-9C9F-B2AB74C760ED}" destId="{996532FB-E2F1-476D-96BC-41FA562FEC3C}" srcOrd="0" destOrd="0" parTransId="{34120DB8-CC03-427E-A897-F22D48E9A9C6}" sibTransId="{B07791C8-2589-4D60-B8D8-4C7B506355D1}"/>
    <dgm:cxn modelId="{428E9B84-8DD4-4CE0-83F6-3A7A4573933A}" type="presOf" srcId="{B38AA672-E719-46A5-8947-8206E3C011CB}" destId="{34934AB0-8AD1-42C1-BD66-CC73913C7E73}" srcOrd="0" destOrd="0" presId="urn:microsoft.com/office/officeart/2005/8/layout/orgChart1"/>
    <dgm:cxn modelId="{2DA7AF8E-8359-4546-90D5-FD44F2F3225A}" type="presOf" srcId="{FFFB5041-D29A-40D7-A376-5F9B80004963}" destId="{8EA6BF05-B663-4E62-B6FD-16D369177401}" srcOrd="0" destOrd="0" presId="urn:microsoft.com/office/officeart/2005/8/layout/orgChart1"/>
    <dgm:cxn modelId="{F63856B6-BC79-4817-8271-49301FBDADF4}" srcId="{BFB64747-913F-4CDD-9C9F-B2AB74C760ED}" destId="{33A9926E-662A-4C7E-8887-D4843936FD67}" srcOrd="1" destOrd="0" parTransId="{B38AA672-E719-46A5-8947-8206E3C011CB}" sibTransId="{33B5FD8E-9BFC-4837-B778-937D87E3EFDF}"/>
    <dgm:cxn modelId="{C49306C0-4310-4205-A561-01AFA04901BF}" type="presOf" srcId="{996532FB-E2F1-476D-96BC-41FA562FEC3C}" destId="{E0B761BF-EB2B-4447-882B-01BE770F12C1}" srcOrd="1" destOrd="0" presId="urn:microsoft.com/office/officeart/2005/8/layout/orgChart1"/>
    <dgm:cxn modelId="{033A1CC4-4420-4909-8176-7971C630E883}" type="presOf" srcId="{33A9926E-662A-4C7E-8887-D4843936FD67}" destId="{440E5CE5-2637-4FF8-9E25-94B1CF5BA9D0}" srcOrd="1" destOrd="0" presId="urn:microsoft.com/office/officeart/2005/8/layout/orgChart1"/>
    <dgm:cxn modelId="{FABCCDD6-F158-4ECA-8382-6CC03526053A}" type="presOf" srcId="{BFB64747-913F-4CDD-9C9F-B2AB74C760ED}" destId="{0D5442C7-3551-468C-9B8D-AACB0A3BC7DC}" srcOrd="1" destOrd="0" presId="urn:microsoft.com/office/officeart/2005/8/layout/orgChart1"/>
    <dgm:cxn modelId="{459EB8DB-C4EF-4BA5-A7D6-BC2C17146CCB}" srcId="{FFFB5041-D29A-40D7-A376-5F9B80004963}" destId="{A41AE869-E557-4DFA-BE59-FAC33E6DA315}" srcOrd="0" destOrd="0" parTransId="{BF7E1121-AB11-4249-8876-4DCB6D822773}" sibTransId="{173A51EC-DA8C-4A83-886B-E1DA99A78FC9}"/>
    <dgm:cxn modelId="{DE33F390-EBA3-4926-89A8-EC6A27DEB451}" type="presParOf" srcId="{8EA6BF05-B663-4E62-B6FD-16D369177401}" destId="{C5A38D37-A0FB-44E7-A008-9D51DCE62329}" srcOrd="0" destOrd="0" presId="urn:microsoft.com/office/officeart/2005/8/layout/orgChart1"/>
    <dgm:cxn modelId="{D2538D45-8AED-4625-A46D-C8BC956053C3}" type="presParOf" srcId="{C5A38D37-A0FB-44E7-A008-9D51DCE62329}" destId="{344CE548-EEB3-4001-B9F7-2E67767AF46C}" srcOrd="0" destOrd="0" presId="urn:microsoft.com/office/officeart/2005/8/layout/orgChart1"/>
    <dgm:cxn modelId="{D002DAF4-DBE4-4B71-AB3B-A00B049DEBB7}" type="presParOf" srcId="{344CE548-EEB3-4001-B9F7-2E67767AF46C}" destId="{C9D59377-52E8-4DA0-9E16-0729FEE16B5F}" srcOrd="0" destOrd="0" presId="urn:microsoft.com/office/officeart/2005/8/layout/orgChart1"/>
    <dgm:cxn modelId="{826CAE03-1066-4DA5-B3CD-8F61AE49B563}" type="presParOf" srcId="{344CE548-EEB3-4001-B9F7-2E67767AF46C}" destId="{A9DAC539-A1D8-457B-9E63-89F6DD3D2111}" srcOrd="1" destOrd="0" presId="urn:microsoft.com/office/officeart/2005/8/layout/orgChart1"/>
    <dgm:cxn modelId="{0874E355-D1A3-4A21-A0B0-29074A8B1482}" type="presParOf" srcId="{C5A38D37-A0FB-44E7-A008-9D51DCE62329}" destId="{96FDE972-8389-4F3F-B25D-2C9EB6A8F75C}" srcOrd="1" destOrd="0" presId="urn:microsoft.com/office/officeart/2005/8/layout/orgChart1"/>
    <dgm:cxn modelId="{4A63D13D-7594-454E-9E6B-F1F63591A6A6}" type="presParOf" srcId="{C5A38D37-A0FB-44E7-A008-9D51DCE62329}" destId="{F683F2D1-301F-480B-9CAB-90F0F0E76BD8}" srcOrd="2" destOrd="0" presId="urn:microsoft.com/office/officeart/2005/8/layout/orgChart1"/>
    <dgm:cxn modelId="{27929A63-BB7D-4BA1-960F-9C7AF8972A44}" type="presParOf" srcId="{8EA6BF05-B663-4E62-B6FD-16D369177401}" destId="{589F0CB6-71FF-4375-A3B2-88CEE20C253C}" srcOrd="1" destOrd="0" presId="urn:microsoft.com/office/officeart/2005/8/layout/orgChart1"/>
    <dgm:cxn modelId="{D679553A-D32C-411D-A49C-3A3288887B04}" type="presParOf" srcId="{589F0CB6-71FF-4375-A3B2-88CEE20C253C}" destId="{29329EC0-6FDA-4320-9FCE-3CF5AD50FB99}" srcOrd="0" destOrd="0" presId="urn:microsoft.com/office/officeart/2005/8/layout/orgChart1"/>
    <dgm:cxn modelId="{8AF75E7D-9DFB-45CE-939E-7212A1F6DEE8}" type="presParOf" srcId="{29329EC0-6FDA-4320-9FCE-3CF5AD50FB99}" destId="{8933C7F0-8C22-41C3-82F6-5BF01B91C016}" srcOrd="0" destOrd="0" presId="urn:microsoft.com/office/officeart/2005/8/layout/orgChart1"/>
    <dgm:cxn modelId="{91FA67A5-060C-4147-AE7F-0120C972A5D6}" type="presParOf" srcId="{29329EC0-6FDA-4320-9FCE-3CF5AD50FB99}" destId="{0D5442C7-3551-468C-9B8D-AACB0A3BC7DC}" srcOrd="1" destOrd="0" presId="urn:microsoft.com/office/officeart/2005/8/layout/orgChart1"/>
    <dgm:cxn modelId="{540370EB-9272-46F7-B3A8-D57180C35C1F}" type="presParOf" srcId="{589F0CB6-71FF-4375-A3B2-88CEE20C253C}" destId="{1C364ADF-DC0C-401B-A684-4B0100BF9846}" srcOrd="1" destOrd="0" presId="urn:microsoft.com/office/officeart/2005/8/layout/orgChart1"/>
    <dgm:cxn modelId="{9C9D4E92-7B9D-429E-9750-8ED68E191DD9}" type="presParOf" srcId="{1C364ADF-DC0C-401B-A684-4B0100BF9846}" destId="{2BCA3767-CB07-46BE-B4BD-EC6D41414023}" srcOrd="0" destOrd="0" presId="urn:microsoft.com/office/officeart/2005/8/layout/orgChart1"/>
    <dgm:cxn modelId="{0B81B158-D390-46C1-82FB-4AE7109BAE5D}" type="presParOf" srcId="{1C364ADF-DC0C-401B-A684-4B0100BF9846}" destId="{C682BEF7-5F03-409E-812F-C6707D1BD05F}" srcOrd="1" destOrd="0" presId="urn:microsoft.com/office/officeart/2005/8/layout/orgChart1"/>
    <dgm:cxn modelId="{DA051BC3-B46C-4DAB-88F6-F4612930C400}" type="presParOf" srcId="{C682BEF7-5F03-409E-812F-C6707D1BD05F}" destId="{7002FE99-6B15-4A63-8456-F1794BAB9B48}" srcOrd="0" destOrd="0" presId="urn:microsoft.com/office/officeart/2005/8/layout/orgChart1"/>
    <dgm:cxn modelId="{8AB78D14-3171-4318-8BA3-364F8ADEBB91}" type="presParOf" srcId="{7002FE99-6B15-4A63-8456-F1794BAB9B48}" destId="{A3D3F262-151A-4BDD-9D6C-BA76604CE647}" srcOrd="0" destOrd="0" presId="urn:microsoft.com/office/officeart/2005/8/layout/orgChart1"/>
    <dgm:cxn modelId="{ED664407-F68A-4C33-AC8C-FD781E2C5390}" type="presParOf" srcId="{7002FE99-6B15-4A63-8456-F1794BAB9B48}" destId="{E0B761BF-EB2B-4447-882B-01BE770F12C1}" srcOrd="1" destOrd="0" presId="urn:microsoft.com/office/officeart/2005/8/layout/orgChart1"/>
    <dgm:cxn modelId="{3D38C0BB-B930-4780-9D77-A28AF0F62646}" type="presParOf" srcId="{C682BEF7-5F03-409E-812F-C6707D1BD05F}" destId="{B608F081-9846-4E29-AD7F-0D0E0ED640FF}" srcOrd="1" destOrd="0" presId="urn:microsoft.com/office/officeart/2005/8/layout/orgChart1"/>
    <dgm:cxn modelId="{77BEB7E7-22C4-4BA7-A664-8CE5ACF87240}" type="presParOf" srcId="{C682BEF7-5F03-409E-812F-C6707D1BD05F}" destId="{98EADC03-61D8-4756-B7D0-5F37A16E9E73}" srcOrd="2" destOrd="0" presId="urn:microsoft.com/office/officeart/2005/8/layout/orgChart1"/>
    <dgm:cxn modelId="{8C1397DC-8D86-4584-A9E5-E8083CE1C528}" type="presParOf" srcId="{1C364ADF-DC0C-401B-A684-4B0100BF9846}" destId="{34934AB0-8AD1-42C1-BD66-CC73913C7E73}" srcOrd="2" destOrd="0" presId="urn:microsoft.com/office/officeart/2005/8/layout/orgChart1"/>
    <dgm:cxn modelId="{8A550C6A-450E-42F9-BDDA-C7B7C7203F42}" type="presParOf" srcId="{1C364ADF-DC0C-401B-A684-4B0100BF9846}" destId="{4C9A964B-A54F-495D-A184-D9796BA22D04}" srcOrd="3" destOrd="0" presId="urn:microsoft.com/office/officeart/2005/8/layout/orgChart1"/>
    <dgm:cxn modelId="{8B4AAA11-DF56-4AD8-8BE1-26E14025C0EB}" type="presParOf" srcId="{4C9A964B-A54F-495D-A184-D9796BA22D04}" destId="{E329241C-46D5-4703-A0A7-6A8F7CDE82AA}" srcOrd="0" destOrd="0" presId="urn:microsoft.com/office/officeart/2005/8/layout/orgChart1"/>
    <dgm:cxn modelId="{F373815B-DE28-4728-8844-7BD6B94D8125}" type="presParOf" srcId="{E329241C-46D5-4703-A0A7-6A8F7CDE82AA}" destId="{6F54E86C-777A-4597-AD1D-0014405B0000}" srcOrd="0" destOrd="0" presId="urn:microsoft.com/office/officeart/2005/8/layout/orgChart1"/>
    <dgm:cxn modelId="{7C3D79A9-DA03-4887-AAD1-C144A334AD7E}" type="presParOf" srcId="{E329241C-46D5-4703-A0A7-6A8F7CDE82AA}" destId="{440E5CE5-2637-4FF8-9E25-94B1CF5BA9D0}" srcOrd="1" destOrd="0" presId="urn:microsoft.com/office/officeart/2005/8/layout/orgChart1"/>
    <dgm:cxn modelId="{D387B195-BB2D-4E4E-A458-6DA0AFBFCD44}" type="presParOf" srcId="{4C9A964B-A54F-495D-A184-D9796BA22D04}" destId="{7FE0777F-79CA-4151-AAA5-66348C264228}" srcOrd="1" destOrd="0" presId="urn:microsoft.com/office/officeart/2005/8/layout/orgChart1"/>
    <dgm:cxn modelId="{82CDEACB-A1D8-4A39-B2C9-FDB574B2EC05}" type="presParOf" srcId="{4C9A964B-A54F-495D-A184-D9796BA22D04}" destId="{B6EA6289-0FD6-4EF9-A4C6-1D2ABEEDB6E1}" srcOrd="2" destOrd="0" presId="urn:microsoft.com/office/officeart/2005/8/layout/orgChart1"/>
    <dgm:cxn modelId="{0D8EDD3A-6608-4F8E-A34D-2E3E695AACD1}" type="presParOf" srcId="{589F0CB6-71FF-4375-A3B2-88CEE20C253C}" destId="{954D6E59-3E60-4D00-B805-DC8FE13C5DF0}"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665773-7DE0-442B-8E8C-7F37D422A9D5}">
      <dsp:nvSpPr>
        <dsp:cNvPr id="0" name=""/>
        <dsp:cNvSpPr/>
      </dsp:nvSpPr>
      <dsp:spPr>
        <a:xfrm>
          <a:off x="2929770" y="1845485"/>
          <a:ext cx="1345306" cy="233482"/>
        </a:xfrm>
        <a:custGeom>
          <a:avLst/>
          <a:gdLst/>
          <a:ahLst/>
          <a:cxnLst/>
          <a:rect l="0" t="0" r="0" b="0"/>
          <a:pathLst>
            <a:path>
              <a:moveTo>
                <a:pt x="0" y="0"/>
              </a:moveTo>
              <a:lnTo>
                <a:pt x="0" y="116741"/>
              </a:lnTo>
              <a:lnTo>
                <a:pt x="1345306" y="116741"/>
              </a:lnTo>
              <a:lnTo>
                <a:pt x="1345306" y="233482"/>
              </a:lnTo>
            </a:path>
          </a:pathLst>
        </a:custGeom>
        <a:noFill/>
        <a:ln w="12700" cap="flat" cmpd="sng" algn="ctr">
          <a:solidFill>
            <a:schemeClr val="accent2">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DEE9F22-02D8-4F42-B7D9-EEACF966ACB9}">
      <dsp:nvSpPr>
        <dsp:cNvPr id="0" name=""/>
        <dsp:cNvSpPr/>
      </dsp:nvSpPr>
      <dsp:spPr>
        <a:xfrm>
          <a:off x="2884050" y="1845485"/>
          <a:ext cx="91440" cy="233482"/>
        </a:xfrm>
        <a:custGeom>
          <a:avLst/>
          <a:gdLst/>
          <a:ahLst/>
          <a:cxnLst/>
          <a:rect l="0" t="0" r="0" b="0"/>
          <a:pathLst>
            <a:path>
              <a:moveTo>
                <a:pt x="45720" y="0"/>
              </a:moveTo>
              <a:lnTo>
                <a:pt x="45720" y="233482"/>
              </a:lnTo>
            </a:path>
          </a:pathLst>
        </a:custGeom>
        <a:noFill/>
        <a:ln w="12700" cap="flat" cmpd="sng" algn="ctr">
          <a:solidFill>
            <a:schemeClr val="accent2">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F356FA8-01D7-4834-8C92-D575D78F8F46}">
      <dsp:nvSpPr>
        <dsp:cNvPr id="0" name=""/>
        <dsp:cNvSpPr/>
      </dsp:nvSpPr>
      <dsp:spPr>
        <a:xfrm>
          <a:off x="1584464" y="1845485"/>
          <a:ext cx="1345306" cy="233482"/>
        </a:xfrm>
        <a:custGeom>
          <a:avLst/>
          <a:gdLst/>
          <a:ahLst/>
          <a:cxnLst/>
          <a:rect l="0" t="0" r="0" b="0"/>
          <a:pathLst>
            <a:path>
              <a:moveTo>
                <a:pt x="1345306" y="0"/>
              </a:moveTo>
              <a:lnTo>
                <a:pt x="1345306" y="116741"/>
              </a:lnTo>
              <a:lnTo>
                <a:pt x="0" y="116741"/>
              </a:lnTo>
              <a:lnTo>
                <a:pt x="0" y="233482"/>
              </a:lnTo>
            </a:path>
          </a:pathLst>
        </a:custGeom>
        <a:noFill/>
        <a:ln w="12700" cap="flat" cmpd="sng" algn="ctr">
          <a:solidFill>
            <a:schemeClr val="accent2">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D59377-52E8-4DA0-9E16-0729FEE16B5F}">
      <dsp:nvSpPr>
        <dsp:cNvPr id="0" name=""/>
        <dsp:cNvSpPr/>
      </dsp:nvSpPr>
      <dsp:spPr>
        <a:xfrm>
          <a:off x="0" y="387423"/>
          <a:ext cx="1651669" cy="683977"/>
        </a:xfrm>
        <a:prstGeom prst="rect">
          <a:avLst/>
        </a:prstGeom>
        <a:solidFill>
          <a:srgbClr val="9A501E"/>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Los sistemas </a:t>
          </a:r>
          <a:br>
            <a:rPr lang="es-CL" sz="1400" kern="1200" dirty="0"/>
          </a:br>
          <a:r>
            <a:rPr lang="es-CL" sz="1400" kern="1200" dirty="0"/>
            <a:t>de información deben satisfacer:</a:t>
          </a:r>
        </a:p>
      </dsp:txBody>
      <dsp:txXfrm>
        <a:off x="0" y="387423"/>
        <a:ext cx="1651669" cy="683977"/>
      </dsp:txXfrm>
    </dsp:sp>
    <dsp:sp modelId="{8933C7F0-8C22-41C3-82F6-5BF01B91C016}">
      <dsp:nvSpPr>
        <dsp:cNvPr id="0" name=""/>
        <dsp:cNvSpPr/>
      </dsp:nvSpPr>
      <dsp:spPr>
        <a:xfrm>
          <a:off x="1886024" y="1135391"/>
          <a:ext cx="2087493" cy="710093"/>
        </a:xfrm>
        <a:prstGeom prst="rect">
          <a:avLst/>
        </a:prstGeom>
        <a:solidFill>
          <a:schemeClr val="accent2">
            <a:shade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Requerimientos de información de todos los niveles de la organización</a:t>
          </a:r>
        </a:p>
      </dsp:txBody>
      <dsp:txXfrm>
        <a:off x="1886024" y="1135391"/>
        <a:ext cx="2087493" cy="710093"/>
      </dsp:txXfrm>
    </dsp:sp>
    <dsp:sp modelId="{A3D3F262-151A-4BDD-9D6C-BA76604CE647}">
      <dsp:nvSpPr>
        <dsp:cNvPr id="0" name=""/>
        <dsp:cNvSpPr/>
      </dsp:nvSpPr>
      <dsp:spPr>
        <a:xfrm>
          <a:off x="1028552" y="2078968"/>
          <a:ext cx="1111823" cy="555911"/>
        </a:xfrm>
        <a:prstGeom prst="rect">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Operacional</a:t>
          </a:r>
        </a:p>
      </dsp:txBody>
      <dsp:txXfrm>
        <a:off x="1028552" y="2078968"/>
        <a:ext cx="1111823" cy="555911"/>
      </dsp:txXfrm>
    </dsp:sp>
    <dsp:sp modelId="{2829F9CE-3E54-4294-B8D8-6889F9E56338}">
      <dsp:nvSpPr>
        <dsp:cNvPr id="0" name=""/>
        <dsp:cNvSpPr/>
      </dsp:nvSpPr>
      <dsp:spPr>
        <a:xfrm>
          <a:off x="2373859" y="2078968"/>
          <a:ext cx="1111823" cy="555911"/>
        </a:xfrm>
        <a:prstGeom prst="rect">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Táctico </a:t>
          </a:r>
        </a:p>
      </dsp:txBody>
      <dsp:txXfrm>
        <a:off x="2373859" y="2078968"/>
        <a:ext cx="1111823" cy="555911"/>
      </dsp:txXfrm>
    </dsp:sp>
    <dsp:sp modelId="{6F54E86C-777A-4597-AD1D-0014405B0000}">
      <dsp:nvSpPr>
        <dsp:cNvPr id="0" name=""/>
        <dsp:cNvSpPr/>
      </dsp:nvSpPr>
      <dsp:spPr>
        <a:xfrm>
          <a:off x="3719165" y="2078968"/>
          <a:ext cx="1111823" cy="555911"/>
        </a:xfrm>
        <a:prstGeom prst="rect">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Estratégico </a:t>
          </a:r>
        </a:p>
      </dsp:txBody>
      <dsp:txXfrm>
        <a:off x="3719165" y="2078968"/>
        <a:ext cx="1111823" cy="55591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A8B025-33F5-46B1-8358-3381B88F5BBA}">
      <dsp:nvSpPr>
        <dsp:cNvPr id="0" name=""/>
        <dsp:cNvSpPr/>
      </dsp:nvSpPr>
      <dsp:spPr>
        <a:xfrm>
          <a:off x="3740722" y="1341173"/>
          <a:ext cx="2608958" cy="702665"/>
        </a:xfrm>
        <a:custGeom>
          <a:avLst/>
          <a:gdLst/>
          <a:ahLst/>
          <a:cxnLst/>
          <a:rect l="0" t="0" r="0" b="0"/>
          <a:pathLst>
            <a:path>
              <a:moveTo>
                <a:pt x="0" y="0"/>
              </a:moveTo>
              <a:lnTo>
                <a:pt x="0" y="527661"/>
              </a:lnTo>
              <a:lnTo>
                <a:pt x="2608958" y="527661"/>
              </a:lnTo>
              <a:lnTo>
                <a:pt x="2608958" y="702665"/>
              </a:lnTo>
            </a:path>
          </a:pathLst>
        </a:custGeom>
        <a:noFill/>
        <a:ln w="12700" cap="flat" cmpd="sng" algn="ctr">
          <a:solidFill>
            <a:schemeClr val="accent2">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6A61AF-46B0-4693-BB37-E60099BF1CEC}">
      <dsp:nvSpPr>
        <dsp:cNvPr id="0" name=""/>
        <dsp:cNvSpPr/>
      </dsp:nvSpPr>
      <dsp:spPr>
        <a:xfrm>
          <a:off x="3695002" y="1341173"/>
          <a:ext cx="91440" cy="702665"/>
        </a:xfrm>
        <a:custGeom>
          <a:avLst/>
          <a:gdLst/>
          <a:ahLst/>
          <a:cxnLst/>
          <a:rect l="0" t="0" r="0" b="0"/>
          <a:pathLst>
            <a:path>
              <a:moveTo>
                <a:pt x="45720" y="0"/>
              </a:moveTo>
              <a:lnTo>
                <a:pt x="45720" y="702665"/>
              </a:lnTo>
            </a:path>
          </a:pathLst>
        </a:custGeom>
        <a:noFill/>
        <a:ln w="12700" cap="flat" cmpd="sng" algn="ctr">
          <a:solidFill>
            <a:schemeClr val="accent2">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AA8D93B-6BBE-4B0C-9A7F-97BF0601284A}">
      <dsp:nvSpPr>
        <dsp:cNvPr id="0" name=""/>
        <dsp:cNvSpPr/>
      </dsp:nvSpPr>
      <dsp:spPr>
        <a:xfrm>
          <a:off x="1131764" y="1341173"/>
          <a:ext cx="2608958" cy="702665"/>
        </a:xfrm>
        <a:custGeom>
          <a:avLst/>
          <a:gdLst/>
          <a:ahLst/>
          <a:cxnLst/>
          <a:rect l="0" t="0" r="0" b="0"/>
          <a:pathLst>
            <a:path>
              <a:moveTo>
                <a:pt x="2608958" y="0"/>
              </a:moveTo>
              <a:lnTo>
                <a:pt x="2608958" y="527661"/>
              </a:lnTo>
              <a:lnTo>
                <a:pt x="0" y="527661"/>
              </a:lnTo>
              <a:lnTo>
                <a:pt x="0" y="702665"/>
              </a:lnTo>
            </a:path>
          </a:pathLst>
        </a:custGeom>
        <a:noFill/>
        <a:ln w="12700" cap="flat" cmpd="sng" algn="ctr">
          <a:solidFill>
            <a:schemeClr val="accent2">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7B966BF-2259-4AB9-90C6-B15A843AFA59}">
      <dsp:nvSpPr>
        <dsp:cNvPr id="0" name=""/>
        <dsp:cNvSpPr/>
      </dsp:nvSpPr>
      <dsp:spPr>
        <a:xfrm>
          <a:off x="1849780" y="186789"/>
          <a:ext cx="3781884" cy="1154384"/>
        </a:xfrm>
        <a:prstGeom prst="rect">
          <a:avLst/>
        </a:prstGeom>
        <a:solidFill>
          <a:schemeClr val="accent2">
            <a:shade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a:t>El Data Warehouse es un almacén en el que las organizaciones pueden depositar todos aquellos datos de importancia crítica para la toma de decisiones. </a:t>
          </a:r>
          <a:endParaRPr lang="es-CL" sz="1400" kern="1200" dirty="0"/>
        </a:p>
      </dsp:txBody>
      <dsp:txXfrm>
        <a:off x="1849780" y="186789"/>
        <a:ext cx="3781884" cy="1154384"/>
      </dsp:txXfrm>
    </dsp:sp>
    <dsp:sp modelId="{E6F2C34F-B513-4D9B-96EB-D1093EFE3879}">
      <dsp:nvSpPr>
        <dsp:cNvPr id="0" name=""/>
        <dsp:cNvSpPr/>
      </dsp:nvSpPr>
      <dsp:spPr>
        <a:xfrm>
          <a:off x="2289" y="2043839"/>
          <a:ext cx="2258950" cy="1264661"/>
        </a:xfrm>
        <a:prstGeom prst="rect">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Herramientas extractoras de transformación y carga para los datos operacionales y fuentes externas. </a:t>
          </a:r>
        </a:p>
      </dsp:txBody>
      <dsp:txXfrm>
        <a:off x="2289" y="2043839"/>
        <a:ext cx="2258950" cy="1264661"/>
      </dsp:txXfrm>
    </dsp:sp>
    <dsp:sp modelId="{68656FBA-C8A4-451F-B395-5A6495F5391F}">
      <dsp:nvSpPr>
        <dsp:cNvPr id="0" name=""/>
        <dsp:cNvSpPr/>
      </dsp:nvSpPr>
      <dsp:spPr>
        <a:xfrm>
          <a:off x="2611247" y="2043839"/>
          <a:ext cx="2258950" cy="1264661"/>
        </a:xfrm>
        <a:prstGeom prst="rect">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Un </a:t>
          </a:r>
          <a:r>
            <a:rPr lang="es-CL" sz="1400" kern="1200" dirty="0" err="1"/>
            <a:t>Warehouse</a:t>
          </a:r>
          <a:r>
            <a:rPr lang="es-CL" sz="1400" kern="1200" dirty="0"/>
            <a:t> (almacén) para almacenar los datos seleccionados. </a:t>
          </a:r>
        </a:p>
      </dsp:txBody>
      <dsp:txXfrm>
        <a:off x="2611247" y="2043839"/>
        <a:ext cx="2258950" cy="1264661"/>
      </dsp:txXfrm>
    </dsp:sp>
    <dsp:sp modelId="{6583232C-A146-43B4-AC5B-926F4E638F72}">
      <dsp:nvSpPr>
        <dsp:cNvPr id="0" name=""/>
        <dsp:cNvSpPr/>
      </dsp:nvSpPr>
      <dsp:spPr>
        <a:xfrm>
          <a:off x="5220205" y="2043839"/>
          <a:ext cx="2258950" cy="1264661"/>
        </a:xfrm>
        <a:prstGeom prst="rect">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Herramientas para referenciar y analizar los datos contenidos en el </a:t>
          </a:r>
          <a:r>
            <a:rPr lang="es-CL" sz="1400" kern="1200" dirty="0" err="1"/>
            <a:t>Warehouse</a:t>
          </a:r>
          <a:r>
            <a:rPr lang="es-CL" sz="1400" kern="1200" dirty="0"/>
            <a:t>. </a:t>
          </a:r>
        </a:p>
      </dsp:txBody>
      <dsp:txXfrm>
        <a:off x="5220205" y="2043839"/>
        <a:ext cx="2258950" cy="126466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934AB0-8AD1-42C1-BD66-CC73913C7E73}">
      <dsp:nvSpPr>
        <dsp:cNvPr id="0" name=""/>
        <dsp:cNvSpPr/>
      </dsp:nvSpPr>
      <dsp:spPr>
        <a:xfrm>
          <a:off x="388419" y="2119749"/>
          <a:ext cx="1001370" cy="1536648"/>
        </a:xfrm>
        <a:custGeom>
          <a:avLst/>
          <a:gdLst/>
          <a:ahLst/>
          <a:cxnLst/>
          <a:rect l="0" t="0" r="0" b="0"/>
          <a:pathLst>
            <a:path>
              <a:moveTo>
                <a:pt x="0" y="0"/>
              </a:moveTo>
              <a:lnTo>
                <a:pt x="0" y="1536648"/>
              </a:lnTo>
              <a:lnTo>
                <a:pt x="1001370" y="1536648"/>
              </a:lnTo>
            </a:path>
          </a:pathLst>
        </a:custGeom>
        <a:noFill/>
        <a:ln w="12700" cap="flat" cmpd="sng" algn="ctr">
          <a:solidFill>
            <a:schemeClr val="accent2">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BCA3767-CB07-46BE-B4BD-EC6D41414023}">
      <dsp:nvSpPr>
        <dsp:cNvPr id="0" name=""/>
        <dsp:cNvSpPr/>
      </dsp:nvSpPr>
      <dsp:spPr>
        <a:xfrm>
          <a:off x="388419" y="2119749"/>
          <a:ext cx="1001370" cy="576602"/>
        </a:xfrm>
        <a:custGeom>
          <a:avLst/>
          <a:gdLst/>
          <a:ahLst/>
          <a:cxnLst/>
          <a:rect l="0" t="0" r="0" b="0"/>
          <a:pathLst>
            <a:path>
              <a:moveTo>
                <a:pt x="0" y="0"/>
              </a:moveTo>
              <a:lnTo>
                <a:pt x="0" y="576602"/>
              </a:lnTo>
              <a:lnTo>
                <a:pt x="1001370" y="576602"/>
              </a:lnTo>
            </a:path>
          </a:pathLst>
        </a:custGeom>
        <a:noFill/>
        <a:ln w="12700" cap="flat" cmpd="sng" algn="ctr">
          <a:solidFill>
            <a:schemeClr val="accent2">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D59377-52E8-4DA0-9E16-0729FEE16B5F}">
      <dsp:nvSpPr>
        <dsp:cNvPr id="0" name=""/>
        <dsp:cNvSpPr/>
      </dsp:nvSpPr>
      <dsp:spPr>
        <a:xfrm>
          <a:off x="0" y="0"/>
          <a:ext cx="2008727" cy="831839"/>
        </a:xfrm>
        <a:prstGeom prst="rect">
          <a:avLst/>
        </a:prstGeom>
        <a:solidFill>
          <a:srgbClr val="9A501E"/>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Conjunto de técnicas y tecnologías </a:t>
          </a:r>
        </a:p>
      </dsp:txBody>
      <dsp:txXfrm>
        <a:off x="0" y="0"/>
        <a:ext cx="2008727" cy="831839"/>
      </dsp:txXfrm>
    </dsp:sp>
    <dsp:sp modelId="{8933C7F0-8C22-41C3-82F6-5BF01B91C016}">
      <dsp:nvSpPr>
        <dsp:cNvPr id="0" name=""/>
        <dsp:cNvSpPr/>
      </dsp:nvSpPr>
      <dsp:spPr>
        <a:xfrm>
          <a:off x="134542" y="1256146"/>
          <a:ext cx="2538768" cy="863602"/>
        </a:xfrm>
        <a:prstGeom prst="rect">
          <a:avLst/>
        </a:prstGeom>
        <a:solidFill>
          <a:schemeClr val="accent2">
            <a:shade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Permiten explorar grandes bases de datos, de manera:</a:t>
          </a:r>
        </a:p>
      </dsp:txBody>
      <dsp:txXfrm>
        <a:off x="134542" y="1256146"/>
        <a:ext cx="2538768" cy="863602"/>
      </dsp:txXfrm>
    </dsp:sp>
    <dsp:sp modelId="{A3D3F262-151A-4BDD-9D6C-BA76604CE647}">
      <dsp:nvSpPr>
        <dsp:cNvPr id="0" name=""/>
        <dsp:cNvSpPr/>
      </dsp:nvSpPr>
      <dsp:spPr>
        <a:xfrm>
          <a:off x="1389789" y="2358307"/>
          <a:ext cx="1352177" cy="676088"/>
        </a:xfrm>
        <a:prstGeom prst="rect">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Semiautomática</a:t>
          </a:r>
        </a:p>
      </dsp:txBody>
      <dsp:txXfrm>
        <a:off x="1389789" y="2358307"/>
        <a:ext cx="1352177" cy="676088"/>
      </dsp:txXfrm>
    </dsp:sp>
    <dsp:sp modelId="{6F54E86C-777A-4597-AD1D-0014405B0000}">
      <dsp:nvSpPr>
        <dsp:cNvPr id="0" name=""/>
        <dsp:cNvSpPr/>
      </dsp:nvSpPr>
      <dsp:spPr>
        <a:xfrm>
          <a:off x="1389789" y="3318353"/>
          <a:ext cx="1352177" cy="676088"/>
        </a:xfrm>
        <a:prstGeom prst="rect">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s-CL" sz="1400" kern="1200" dirty="0"/>
            <a:t>Automática </a:t>
          </a:r>
        </a:p>
      </dsp:txBody>
      <dsp:txXfrm>
        <a:off x="1389789" y="3318353"/>
        <a:ext cx="1352177" cy="676088"/>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jp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7B76A5-0B03-4682-B1BD-001B5FB71B44}" type="datetimeFigureOut">
              <a:rPr lang="es-ES" smtClean="0"/>
              <a:t>23/03/2021</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9A2AC7-833F-42A5-81B5-DAA72BB25EDC}" type="slidenum">
              <a:rPr lang="es-ES" smtClean="0"/>
              <a:t>‹Nº›</a:t>
            </a:fld>
            <a:endParaRPr lang="es-ES" dirty="0"/>
          </a:p>
        </p:txBody>
      </p:sp>
    </p:spTree>
    <p:extLst>
      <p:ext uri="{BB962C8B-B14F-4D97-AF65-F5344CB8AC3E}">
        <p14:creationId xmlns:p14="http://schemas.microsoft.com/office/powerpoint/2010/main" val="1198763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t>Nota al docente:</a:t>
            </a:r>
          </a:p>
          <a:p>
            <a:r>
              <a:rPr lang="es-ES" dirty="0"/>
              <a:t>En esta clase se revisará y comprenderá los sistemas de información</a:t>
            </a:r>
            <a:r>
              <a:rPr lang="es-ES" baseline="0" dirty="0"/>
              <a:t> asociados al enfoque de base de datos. Específicamente, se estudiará los tipos de sistemas de información existentes bajo este enfoque, qué son, sus características y cómo funcionan. </a:t>
            </a:r>
            <a:endParaRPr lang="es-ES"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t>2</a:t>
            </a:fld>
            <a:endParaRPr lang="es-ES" dirty="0"/>
          </a:p>
        </p:txBody>
      </p:sp>
    </p:spTree>
    <p:extLst>
      <p:ext uri="{BB962C8B-B14F-4D97-AF65-F5344CB8AC3E}">
        <p14:creationId xmlns:p14="http://schemas.microsoft.com/office/powerpoint/2010/main" val="1683093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11</a:t>
            </a:fld>
            <a:endParaRPr lang="es-ES" dirty="0"/>
          </a:p>
        </p:txBody>
      </p:sp>
    </p:spTree>
    <p:extLst>
      <p:ext uri="{BB962C8B-B14F-4D97-AF65-F5344CB8AC3E}">
        <p14:creationId xmlns:p14="http://schemas.microsoft.com/office/powerpoint/2010/main" val="30361566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a:t>
            </a:r>
            <a:r>
              <a:rPr lang="es-CL" sz="1200" b="1" kern="1200" baseline="0" dirty="0">
                <a:solidFill>
                  <a:schemeClr val="tx1"/>
                </a:solidFill>
                <a:effectLst/>
                <a:latin typeface="+mn-lt"/>
                <a:ea typeface="+mn-ea"/>
                <a:cs typeface="+mn-cs"/>
              </a:rPr>
              <a:t> </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1.</a:t>
            </a:r>
            <a:r>
              <a:rPr lang="es-CL" sz="1200" kern="1200" baseline="0" dirty="0">
                <a:solidFill>
                  <a:schemeClr val="tx1"/>
                </a:solidFill>
                <a:effectLst/>
                <a:latin typeface="+mn-lt"/>
                <a:ea typeface="+mn-ea"/>
                <a:cs typeface="+mn-cs"/>
              </a:rPr>
              <a:t> </a:t>
            </a:r>
            <a:r>
              <a:rPr lang="es-CL" sz="1200" kern="1200" dirty="0">
                <a:solidFill>
                  <a:schemeClr val="tx1"/>
                </a:solidFill>
                <a:effectLst/>
                <a:latin typeface="+mn-lt"/>
                <a:ea typeface="+mn-ea"/>
                <a:cs typeface="+mn-cs"/>
              </a:rPr>
              <a:t>Aquellos orientados a las transacciones (sistemas OLTP: On-Line Transaction Processing).</a:t>
            </a:r>
            <a:endParaRPr lang="es-ES" sz="1200" kern="1200" dirty="0">
              <a:solidFill>
                <a:schemeClr val="tx1"/>
              </a:solidFill>
              <a:effectLst/>
              <a:latin typeface="+mn-lt"/>
              <a:ea typeface="+mn-ea"/>
              <a:cs typeface="+mn-cs"/>
            </a:endParaRPr>
          </a:p>
          <a:p>
            <a:pPr lvl="1"/>
            <a:r>
              <a:rPr lang="es-CL" sz="1200" kern="1200" dirty="0">
                <a:solidFill>
                  <a:schemeClr val="tx1"/>
                </a:solidFill>
                <a:effectLst/>
                <a:latin typeface="+mn-lt"/>
                <a:ea typeface="+mn-ea"/>
                <a:cs typeface="+mn-cs"/>
              </a:rPr>
              <a:t>Los </a:t>
            </a:r>
            <a:r>
              <a:rPr lang="es-CL" sz="1200" b="1" kern="1200" dirty="0">
                <a:solidFill>
                  <a:schemeClr val="tx1"/>
                </a:solidFill>
                <a:effectLst/>
                <a:latin typeface="+mn-lt"/>
                <a:ea typeface="+mn-ea"/>
                <a:cs typeface="+mn-cs"/>
              </a:rPr>
              <a:t>TPS</a:t>
            </a:r>
            <a:r>
              <a:rPr lang="es-CL" sz="1200" kern="1200" dirty="0">
                <a:solidFill>
                  <a:schemeClr val="tx1"/>
                </a:solidFill>
                <a:effectLst/>
                <a:latin typeface="+mn-lt"/>
                <a:ea typeface="+mn-ea"/>
                <a:cs typeface="+mn-cs"/>
              </a:rPr>
              <a:t> (sistema de procesamiento de transacciones) y</a:t>
            </a:r>
            <a:r>
              <a:rPr lang="es-CL" sz="1200" b="1" kern="1200" dirty="0">
                <a:solidFill>
                  <a:schemeClr val="tx1"/>
                </a:solidFill>
                <a:effectLst/>
                <a:latin typeface="+mn-lt"/>
                <a:ea typeface="+mn-ea"/>
                <a:cs typeface="+mn-cs"/>
              </a:rPr>
              <a:t> MIS </a:t>
            </a:r>
            <a:r>
              <a:rPr lang="es-CL" sz="1200" kern="1200" dirty="0">
                <a:solidFill>
                  <a:schemeClr val="tx1"/>
                </a:solidFill>
                <a:effectLst/>
                <a:latin typeface="+mn-lt"/>
                <a:ea typeface="+mn-ea"/>
                <a:cs typeface="+mn-cs"/>
              </a:rPr>
              <a:t>(sistema de información gerencial) apoyados la mayoría de las veces en bases de datos relacionales, son ejemplos de sistemas OLTP. La principal diferencia del uso de estos sistemas de información radica en el nivel donde se encuentra orientado el sistema.</a:t>
            </a:r>
            <a:endParaRPr lang="es-ES"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 </a:t>
            </a:r>
            <a:endParaRPr lang="es-ES"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2. Aquellos orientados a analizar temas de interés específico del tomador de decisiones (sistemas OLAP: On-Line Analytical Processing). </a:t>
            </a:r>
            <a:endParaRPr lang="es-ES"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DSS y los ESS, apoyados la mayoría en Data Warehouse, son ejemplos de sistemas OLAP.</a:t>
            </a:r>
            <a:endParaRPr lang="es-ES" sz="1200" kern="1200" dirty="0">
              <a:solidFill>
                <a:schemeClr val="tx1"/>
              </a:solidFill>
              <a:effectLst/>
              <a:latin typeface="+mn-lt"/>
              <a:ea typeface="+mn-ea"/>
              <a:cs typeface="+mn-cs"/>
            </a:endParaRPr>
          </a:p>
          <a:p>
            <a:pPr lvl="1"/>
            <a:r>
              <a:rPr lang="es-CL" sz="1200" b="1" kern="1200" dirty="0">
                <a:solidFill>
                  <a:schemeClr val="tx1"/>
                </a:solidFill>
                <a:effectLst/>
                <a:latin typeface="+mn-lt"/>
                <a:ea typeface="+mn-ea"/>
                <a:cs typeface="+mn-cs"/>
              </a:rPr>
              <a:t>DSS </a:t>
            </a:r>
            <a:endParaRPr lang="es-ES" sz="1200" kern="1200" dirty="0">
              <a:solidFill>
                <a:schemeClr val="tx1"/>
              </a:solidFill>
              <a:effectLst/>
              <a:latin typeface="+mn-lt"/>
              <a:ea typeface="+mn-ea"/>
              <a:cs typeface="+mn-cs"/>
            </a:endParaRPr>
          </a:p>
          <a:p>
            <a:pPr lvl="1"/>
            <a:r>
              <a:rPr lang="es-CL" sz="1200" kern="1200" dirty="0">
                <a:solidFill>
                  <a:schemeClr val="tx1"/>
                </a:solidFill>
                <a:effectLst/>
                <a:latin typeface="+mn-lt"/>
                <a:ea typeface="+mn-ea"/>
                <a:cs typeface="+mn-cs"/>
              </a:rPr>
              <a:t>Sistemas de soporte de decisiones orientados al apoyo en la toma de decisiones no estructuradas, ayudando a compilar, analizar y manipular la información con que cuenta la organización. </a:t>
            </a:r>
            <a:endParaRPr lang="es-ES" sz="1200" kern="1200" dirty="0">
              <a:solidFill>
                <a:schemeClr val="tx1"/>
              </a:solidFill>
              <a:effectLst/>
              <a:latin typeface="+mn-lt"/>
              <a:ea typeface="+mn-ea"/>
              <a:cs typeface="+mn-cs"/>
            </a:endParaRPr>
          </a:p>
          <a:p>
            <a:pPr lvl="1"/>
            <a:r>
              <a:rPr lang="es-CL" sz="1200" b="1" kern="1200" dirty="0">
                <a:solidFill>
                  <a:schemeClr val="tx1"/>
                </a:solidFill>
                <a:effectLst/>
                <a:latin typeface="+mn-lt"/>
                <a:ea typeface="+mn-ea"/>
                <a:cs typeface="+mn-cs"/>
              </a:rPr>
              <a:t>ESS</a:t>
            </a:r>
            <a:endParaRPr lang="es-ES" sz="1200" kern="1200" dirty="0">
              <a:solidFill>
                <a:schemeClr val="tx1"/>
              </a:solidFill>
              <a:effectLst/>
              <a:latin typeface="+mn-lt"/>
              <a:ea typeface="+mn-ea"/>
              <a:cs typeface="+mn-cs"/>
            </a:endParaRPr>
          </a:p>
          <a:p>
            <a:pPr lvl="1"/>
            <a:r>
              <a:rPr lang="es-CL" sz="1200" kern="1200" dirty="0">
                <a:solidFill>
                  <a:schemeClr val="tx1"/>
                </a:solidFill>
                <a:effectLst/>
                <a:latin typeface="+mn-lt"/>
                <a:ea typeface="+mn-ea"/>
                <a:cs typeface="+mn-cs"/>
              </a:rPr>
              <a:t>Sistemas de soporte a ejecutivo que proveen soluciones para la toma de decisiones basadas en los requerimientos estratégicos de la organización, y así evitar inconsistencias en decisiones futuras. Proveen al ejecutivo acceso fácil a información interna y externa al negocio. </a:t>
            </a:r>
            <a:endParaRPr lang="es-ES"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12</a:t>
            </a:fld>
            <a:endParaRPr lang="es-ES" dirty="0"/>
          </a:p>
        </p:txBody>
      </p:sp>
    </p:spTree>
    <p:extLst>
      <p:ext uri="{BB962C8B-B14F-4D97-AF65-F5344CB8AC3E}">
        <p14:creationId xmlns:p14="http://schemas.microsoft.com/office/powerpoint/2010/main" val="548192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b="1" dirty="0"/>
              <a:t>Nota</a:t>
            </a:r>
            <a:r>
              <a:rPr lang="es-CL" b="1" baseline="0" dirty="0"/>
              <a:t> al docente:</a:t>
            </a:r>
          </a:p>
          <a:p>
            <a:pPr marL="0" marR="0" lvl="0" indent="0" algn="l" defTabSz="914400" rtl="0" eaLnBrk="1" fontAlgn="auto" latinLnBrk="0" hangingPunct="1">
              <a:lnSpc>
                <a:spcPct val="100000"/>
              </a:lnSpc>
              <a:spcBef>
                <a:spcPts val="0"/>
              </a:spcBef>
              <a:spcAft>
                <a:spcPts val="0"/>
              </a:spcAft>
              <a:buClrTx/>
              <a:buSzTx/>
              <a:buFontTx/>
              <a:buNone/>
              <a:tabLst/>
              <a:defRPr/>
            </a:pPr>
            <a:r>
              <a:rPr lang="es-CL" baseline="0" dirty="0"/>
              <a:t>Generar junto a sus estudiantes ideas fuerza respecto a los tipos de sistemas del enfoque de base de datos revisados durante la clase, a través de un cuadro resumen.  </a:t>
            </a:r>
            <a:endParaRPr lang="es-CL" dirty="0"/>
          </a:p>
        </p:txBody>
      </p:sp>
      <p:sp>
        <p:nvSpPr>
          <p:cNvPr id="4" name="Marcador de número de diapositiva 3"/>
          <p:cNvSpPr>
            <a:spLocks noGrp="1"/>
          </p:cNvSpPr>
          <p:nvPr>
            <p:ph type="sldNum" sz="quarter" idx="10"/>
          </p:nvPr>
        </p:nvSpPr>
        <p:spPr/>
        <p:txBody>
          <a:bodyPr/>
          <a:lstStyle/>
          <a:p>
            <a:fld id="{73C07496-547B-41C3-867F-942261EC2B8F}" type="slidenum">
              <a:rPr lang="es-CL" smtClean="0"/>
              <a:t>13</a:t>
            </a:fld>
            <a:endParaRPr lang="es-CL" dirty="0"/>
          </a:p>
        </p:txBody>
      </p:sp>
    </p:spTree>
    <p:extLst>
      <p:ext uri="{BB962C8B-B14F-4D97-AF65-F5344CB8AC3E}">
        <p14:creationId xmlns:p14="http://schemas.microsoft.com/office/powerpoint/2010/main" val="401263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t>3</a:t>
            </a:fld>
            <a:endParaRPr lang="es-ES" dirty="0"/>
          </a:p>
        </p:txBody>
      </p:sp>
    </p:spTree>
    <p:extLst>
      <p:ext uri="{BB962C8B-B14F-4D97-AF65-F5344CB8AC3E}">
        <p14:creationId xmlns:p14="http://schemas.microsoft.com/office/powerpoint/2010/main" val="38983116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t>4</a:t>
            </a:fld>
            <a:endParaRPr lang="es-ES" dirty="0"/>
          </a:p>
        </p:txBody>
      </p:sp>
    </p:spTree>
    <p:extLst>
      <p:ext uri="{BB962C8B-B14F-4D97-AF65-F5344CB8AC3E}">
        <p14:creationId xmlns:p14="http://schemas.microsoft.com/office/powerpoint/2010/main" val="153372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a:t>
            </a:r>
            <a:r>
              <a:rPr lang="es-CL" sz="1200" b="1" kern="1200" baseline="0" dirty="0">
                <a:solidFill>
                  <a:schemeClr val="tx1"/>
                </a:solidFill>
                <a:effectLst/>
                <a:latin typeface="+mn-lt"/>
                <a:ea typeface="+mn-ea"/>
                <a:cs typeface="+mn-cs"/>
              </a:rPr>
              <a:t> al docente:</a:t>
            </a:r>
          </a:p>
          <a:p>
            <a:r>
              <a:rPr lang="es-CL" sz="1200" b="0" kern="1200" baseline="0" dirty="0">
                <a:solidFill>
                  <a:schemeClr val="tx1"/>
                </a:solidFill>
                <a:effectLst/>
                <a:latin typeface="+mn-lt"/>
                <a:ea typeface="+mn-ea"/>
                <a:cs typeface="+mn-cs"/>
              </a:rPr>
              <a:t>Dentro de los tipos de sistemas de información, encontramos:</a:t>
            </a:r>
          </a:p>
          <a:p>
            <a:endParaRPr lang="es-ES" sz="1200" b="0" kern="1200" dirty="0">
              <a:solidFill>
                <a:schemeClr val="tx1"/>
              </a:solidFill>
              <a:effectLst/>
              <a:latin typeface="+mn-lt"/>
              <a:ea typeface="+mn-ea"/>
              <a:cs typeface="+mn-cs"/>
            </a:endParaRPr>
          </a:p>
          <a:p>
            <a:pPr marL="228600" indent="-228600">
              <a:buFont typeface="+mj-lt"/>
              <a:buAutoNum type="arabicPeriod"/>
            </a:pPr>
            <a:r>
              <a:rPr lang="es-CL" sz="1200" kern="1200" dirty="0">
                <a:solidFill>
                  <a:schemeClr val="tx1"/>
                </a:solidFill>
                <a:effectLst/>
                <a:latin typeface="+mn-lt"/>
                <a:ea typeface="+mn-ea"/>
                <a:cs typeface="+mn-cs"/>
              </a:rPr>
              <a:t>Sistemas operacionales o TPS (Transaction Processing Systems), que apoyan las operaciones diarias de la organización. De la misma forma, entregan información detallada en forma oportuna y exacta. </a:t>
            </a:r>
            <a:endParaRPr lang="es-ES" sz="1200" kern="1200" dirty="0">
              <a:solidFill>
                <a:schemeClr val="tx1"/>
              </a:solidFill>
              <a:effectLst/>
              <a:latin typeface="+mn-lt"/>
              <a:ea typeface="+mn-ea"/>
              <a:cs typeface="+mn-cs"/>
            </a:endParaRPr>
          </a:p>
          <a:p>
            <a:pPr marL="228600" indent="-228600">
              <a:buFont typeface="+mj-lt"/>
              <a:buAutoNum type="arabicPeriod"/>
            </a:pPr>
            <a:r>
              <a:rPr lang="es-CL" sz="1200" kern="1200" dirty="0">
                <a:solidFill>
                  <a:schemeClr val="tx1"/>
                </a:solidFill>
                <a:effectLst/>
                <a:latin typeface="+mn-lt"/>
                <a:ea typeface="+mn-ea"/>
                <a:cs typeface="+mn-cs"/>
              </a:rPr>
              <a:t>Sistemas administrativos o MIS (Management Information Systems), los cuales proveen información requerida por los administradores para planificar y controlar</a:t>
            </a:r>
            <a:r>
              <a:rPr lang="es-CL" sz="1200" kern="1200" baseline="0" dirty="0">
                <a:solidFill>
                  <a:schemeClr val="tx1"/>
                </a:solidFill>
                <a:effectLst/>
                <a:latin typeface="+mn-lt"/>
                <a:ea typeface="+mn-ea"/>
                <a:cs typeface="+mn-cs"/>
              </a:rPr>
              <a:t> (en general, de forma resumida</a:t>
            </a:r>
            <a:r>
              <a:rPr lang="es-CL" sz="1200" kern="1200" dirty="0">
                <a:solidFill>
                  <a:schemeClr val="tx1"/>
                </a:solidFill>
                <a:effectLst/>
                <a:latin typeface="+mn-lt"/>
                <a:ea typeface="+mn-ea"/>
                <a:cs typeface="+mn-cs"/>
              </a:rPr>
              <a:t>). Dentro</a:t>
            </a:r>
            <a:r>
              <a:rPr lang="es-CL" sz="1200" kern="1200" baseline="0" dirty="0">
                <a:solidFill>
                  <a:schemeClr val="tx1"/>
                </a:solidFill>
                <a:effectLst/>
                <a:latin typeface="+mn-lt"/>
                <a:ea typeface="+mn-ea"/>
                <a:cs typeface="+mn-cs"/>
              </a:rPr>
              <a:t> de sus características es posible señalar que estos </a:t>
            </a:r>
            <a:r>
              <a:rPr lang="es-CL" sz="1200" kern="1200" dirty="0">
                <a:solidFill>
                  <a:schemeClr val="tx1"/>
                </a:solidFill>
                <a:effectLst/>
                <a:latin typeface="+mn-lt"/>
                <a:ea typeface="+mn-ea"/>
                <a:cs typeface="+mn-cs"/>
              </a:rPr>
              <a:t>sistemas tienden a ser flexibles y de fácil uso, pero esto ha sido un objetivo difícil de lograr, por lo que aparece la necesidad de contar con sistemas que verdaderamente apoyen la planificación y los procesos de toma de decisiones (DSS).</a:t>
            </a:r>
            <a:endParaRPr lang="es-ES" sz="1200" kern="1200" dirty="0">
              <a:solidFill>
                <a:schemeClr val="tx1"/>
              </a:solidFill>
              <a:effectLst/>
              <a:latin typeface="+mn-lt"/>
              <a:ea typeface="+mn-ea"/>
              <a:cs typeface="+mn-cs"/>
            </a:endParaRPr>
          </a:p>
          <a:p>
            <a:pPr marL="228600" indent="-228600">
              <a:buFont typeface="+mj-lt"/>
              <a:buAutoNum type="arabicPeriod"/>
            </a:pPr>
            <a:r>
              <a:rPr lang="es-CL" sz="1200" kern="1200" dirty="0">
                <a:solidFill>
                  <a:schemeClr val="tx1"/>
                </a:solidFill>
                <a:effectLst/>
                <a:latin typeface="+mn-lt"/>
                <a:ea typeface="+mn-ea"/>
                <a:cs typeface="+mn-cs"/>
              </a:rPr>
              <a:t>Sistemas de apoyo a la toma de decisiones o DSS (Decision Support System). Estos buscan apoyar a quien toma decisiones con información y herramientas de análisis.</a:t>
            </a:r>
            <a:endParaRPr lang="es-ES" sz="1200" kern="1200" dirty="0">
              <a:solidFill>
                <a:schemeClr val="tx1"/>
              </a:solidFill>
              <a:effectLst/>
              <a:latin typeface="+mn-lt"/>
              <a:ea typeface="+mn-ea"/>
              <a:cs typeface="+mn-cs"/>
            </a:endParaRPr>
          </a:p>
          <a:p>
            <a:endParaRPr lang="es-ES"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t>5</a:t>
            </a:fld>
            <a:endParaRPr lang="es-ES" dirty="0"/>
          </a:p>
        </p:txBody>
      </p:sp>
    </p:spTree>
    <p:extLst>
      <p:ext uri="{BB962C8B-B14F-4D97-AF65-F5344CB8AC3E}">
        <p14:creationId xmlns:p14="http://schemas.microsoft.com/office/powerpoint/2010/main" val="3888324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a:t>
            </a:r>
          </a:p>
          <a:p>
            <a:r>
              <a:rPr lang="es-CL" sz="1200" b="1" kern="1200" dirty="0">
                <a:solidFill>
                  <a:schemeClr val="tx1"/>
                </a:solidFill>
                <a:effectLst/>
                <a:latin typeface="+mn-lt"/>
                <a:ea typeface="+mn-ea"/>
                <a:cs typeface="+mn-cs"/>
              </a:rPr>
              <a:t>¿Qué debe incluir un DDS?</a:t>
            </a:r>
          </a:p>
          <a:p>
            <a:r>
              <a:rPr lang="es-CL" sz="1200" kern="1200" dirty="0">
                <a:solidFill>
                  <a:schemeClr val="tx1"/>
                </a:solidFill>
                <a:effectLst/>
                <a:latin typeface="+mn-lt"/>
                <a:ea typeface="+mn-ea"/>
                <a:cs typeface="+mn-cs"/>
              </a:rPr>
              <a:t> </a:t>
            </a:r>
            <a:endParaRPr lang="es-ES" sz="1200" kern="1200" dirty="0">
              <a:solidFill>
                <a:schemeClr val="tx1"/>
              </a:solidFill>
              <a:effectLst/>
              <a:latin typeface="+mn-lt"/>
              <a:ea typeface="+mn-ea"/>
              <a:cs typeface="+mn-cs"/>
            </a:endParaRPr>
          </a:p>
          <a:p>
            <a:pPr marL="228600" lvl="0" indent="-228600">
              <a:buFont typeface="+mj-lt"/>
              <a:buAutoNum type="arabicPeriod"/>
            </a:pPr>
            <a:r>
              <a:rPr lang="es-CL" sz="1200" kern="1200" dirty="0">
                <a:solidFill>
                  <a:schemeClr val="tx1"/>
                </a:solidFill>
                <a:effectLst/>
                <a:latin typeface="+mn-lt"/>
                <a:ea typeface="+mn-ea"/>
                <a:cs typeface="+mn-cs"/>
              </a:rPr>
              <a:t>Un terminal ubicado en la oficina, la persona que toma decisiones o en otro lugar adecuado. </a:t>
            </a:r>
            <a:endParaRPr lang="es-ES" sz="1200" kern="1200" dirty="0">
              <a:solidFill>
                <a:schemeClr val="tx1"/>
              </a:solidFill>
              <a:effectLst/>
              <a:latin typeface="+mn-lt"/>
              <a:ea typeface="+mn-ea"/>
              <a:cs typeface="+mn-cs"/>
            </a:endParaRPr>
          </a:p>
          <a:p>
            <a:pPr marL="228600" lvl="0" indent="-228600">
              <a:buFont typeface="+mj-lt"/>
              <a:buAutoNum type="arabicPeriod"/>
            </a:pPr>
            <a:r>
              <a:rPr lang="es-CL" sz="1200" kern="1200" dirty="0">
                <a:solidFill>
                  <a:schemeClr val="tx1"/>
                </a:solidFill>
                <a:effectLst/>
                <a:latin typeface="+mn-lt"/>
                <a:ea typeface="+mn-ea"/>
                <a:cs typeface="+mn-cs"/>
              </a:rPr>
              <a:t>Un DBMS para crear, acceder y mantener archivos o bases de datos locales o distribuidos. </a:t>
            </a:r>
            <a:endParaRPr lang="es-ES" sz="1200" kern="1200" dirty="0">
              <a:solidFill>
                <a:schemeClr val="tx1"/>
              </a:solidFill>
              <a:effectLst/>
              <a:latin typeface="+mn-lt"/>
              <a:ea typeface="+mn-ea"/>
              <a:cs typeface="+mn-cs"/>
            </a:endParaRPr>
          </a:p>
          <a:p>
            <a:pPr marL="228600" lvl="0" indent="-228600">
              <a:buFont typeface="+mj-lt"/>
              <a:buAutoNum type="arabicPeriod"/>
            </a:pPr>
            <a:r>
              <a:rPr lang="es-CL" sz="1200" kern="1200" dirty="0">
                <a:solidFill>
                  <a:schemeClr val="tx1"/>
                </a:solidFill>
                <a:effectLst/>
                <a:latin typeface="+mn-lt"/>
                <a:ea typeface="+mn-ea"/>
                <a:cs typeface="+mn-cs"/>
              </a:rPr>
              <a:t>Un lenguaje de alto nivel capaz de recuperar y manipular datos.</a:t>
            </a:r>
            <a:endParaRPr lang="es-ES" sz="1200" kern="1200" dirty="0">
              <a:solidFill>
                <a:schemeClr val="tx1"/>
              </a:solidFill>
              <a:effectLst/>
              <a:latin typeface="+mn-lt"/>
              <a:ea typeface="+mn-ea"/>
              <a:cs typeface="+mn-cs"/>
            </a:endParaRPr>
          </a:p>
          <a:p>
            <a:pPr marL="228600" lvl="0" indent="-228600">
              <a:buFont typeface="+mj-lt"/>
              <a:buAutoNum type="arabicPeriod"/>
            </a:pPr>
            <a:r>
              <a:rPr lang="es-CL" sz="1200" kern="1200" dirty="0">
                <a:solidFill>
                  <a:schemeClr val="tx1"/>
                </a:solidFill>
                <a:effectLst/>
                <a:latin typeface="+mn-lt"/>
                <a:ea typeface="+mn-ea"/>
                <a:cs typeface="+mn-cs"/>
              </a:rPr>
              <a:t>Herramientas de modelación que permitan evaluar diferentes alternativas de decisión, más conocidas como herramientas clientes en una arquitectura cliente/servidor. </a:t>
            </a:r>
            <a:endParaRPr lang="es-419"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t>6</a:t>
            </a:fld>
            <a:endParaRPr lang="es-ES" dirty="0"/>
          </a:p>
        </p:txBody>
      </p:sp>
    </p:spTree>
    <p:extLst>
      <p:ext uri="{BB962C8B-B14F-4D97-AF65-F5344CB8AC3E}">
        <p14:creationId xmlns:p14="http://schemas.microsoft.com/office/powerpoint/2010/main" val="971149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t>Nota al docente:</a:t>
            </a:r>
          </a:p>
          <a:p>
            <a:r>
              <a:rPr lang="es-ES" b="0" dirty="0"/>
              <a:t>¿Cómo</a:t>
            </a:r>
            <a:r>
              <a:rPr lang="es-ES" b="0" baseline="0" dirty="0"/>
              <a:t> funciona?</a:t>
            </a:r>
          </a:p>
          <a:p>
            <a:endParaRPr lang="es-ES" b="1" dirty="0"/>
          </a:p>
          <a:p>
            <a:pPr marL="228600" indent="-228600">
              <a:buAutoNum type="arabicPeriod"/>
            </a:pPr>
            <a:r>
              <a:rPr lang="es-ES" dirty="0"/>
              <a:t>Un PC se enlaza al computador central que</a:t>
            </a:r>
            <a:r>
              <a:rPr lang="es-ES" baseline="0" dirty="0"/>
              <a:t> usa un DBMS para manejar las bases de datos de la organización que contienen datos de nivel operacional. La persona encargada de decidir qué va a hacer la organización, utiliza un lenguaje de consulta para formular sus requerimientos.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s-ES" baseline="0" dirty="0"/>
              <a:t>Una vez que los requerimientos son pasados al computador central, el DBMS extrae los datos requeridos desde la base de datos.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s-ES" baseline="0" dirty="0"/>
              <a:t>El DBMS envía estos datos al PC donde se generó la consulta, para que puedan ser desplegados a la persona que requiera la información.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s-ES" dirty="0"/>
              <a:t>Luego</a:t>
            </a:r>
            <a:r>
              <a:rPr lang="es-ES" baseline="0" dirty="0"/>
              <a:t> estos datos pueden ser almacenados en un archivo o base de datos local, o ser usados en un modelo financiero para evaluar alternativas, en este caso a través de una planilla de cálculo. </a:t>
            </a: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s-ES" dirty="0"/>
          </a:p>
          <a:p>
            <a:pPr marL="228600" indent="-228600">
              <a:buAutoNum type="arabicPeriod"/>
            </a:pPr>
            <a:endParaRPr lang="es-ES"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t>7</a:t>
            </a:fld>
            <a:endParaRPr lang="es-ES" dirty="0"/>
          </a:p>
        </p:txBody>
      </p:sp>
    </p:spTree>
    <p:extLst>
      <p:ext uri="{BB962C8B-B14F-4D97-AF65-F5344CB8AC3E}">
        <p14:creationId xmlns:p14="http://schemas.microsoft.com/office/powerpoint/2010/main" val="16566710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t>8</a:t>
            </a:fld>
            <a:endParaRPr lang="es-ES" dirty="0"/>
          </a:p>
        </p:txBody>
      </p:sp>
    </p:spTree>
    <p:extLst>
      <p:ext uri="{BB962C8B-B14F-4D97-AF65-F5344CB8AC3E}">
        <p14:creationId xmlns:p14="http://schemas.microsoft.com/office/powerpoint/2010/main" val="1806494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1" kern="1200" dirty="0">
                <a:solidFill>
                  <a:schemeClr val="tx1"/>
                </a:solidFill>
                <a:effectLst/>
                <a:latin typeface="+mn-lt"/>
                <a:ea typeface="+mn-ea"/>
                <a:cs typeface="+mn-cs"/>
              </a:rPr>
              <a:t>Nota al docente: </a:t>
            </a:r>
          </a:p>
          <a:p>
            <a:endParaRPr lang="es-CL"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Este nuevo concepto nace de la problemática asociada a las bases de datos operacionales, los cuales no han logrado aún dar un soporte real y efectivo a la toma de decisiones. En este sentido, los datos básicos de una organización son transformados, integrados y cargados en el Data Warehouse de una forma tal que tenga sentido para quien toma decisiones.</a:t>
            </a:r>
            <a:endParaRPr lang="es-ES"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 </a:t>
            </a:r>
            <a:endParaRPr lang="es-ES" sz="1200" kern="1200" dirty="0">
              <a:solidFill>
                <a:schemeClr val="tx1"/>
              </a:solidFill>
              <a:effectLst/>
              <a:latin typeface="+mn-lt"/>
              <a:ea typeface="+mn-ea"/>
              <a:cs typeface="+mn-cs"/>
            </a:endParaRPr>
          </a:p>
          <a:p>
            <a:r>
              <a:rPr lang="es-CL" sz="1200" kern="1200" dirty="0">
                <a:solidFill>
                  <a:schemeClr val="tx1"/>
                </a:solidFill>
                <a:effectLst/>
                <a:latin typeface="+mn-lt"/>
                <a:ea typeface="+mn-ea"/>
                <a:cs typeface="+mn-cs"/>
              </a:rPr>
              <a:t>Específicamente, intenta resolver la problemática que tienen actualmente las empresas en el análisis rápido de situaciones, la integración de datos procedente de diversas fuentes, el contar con una perspectiva histórica de los datos y el aprovechamiento óptimo de la información organizacional, apoyándose para ello en un proceso actualmente conocido como Data Mining.</a:t>
            </a:r>
            <a:endParaRPr lang="es-ES" sz="1200" kern="1200" dirty="0">
              <a:solidFill>
                <a:schemeClr val="tx1"/>
              </a:solidFill>
              <a:effectLst/>
              <a:latin typeface="+mn-lt"/>
              <a:ea typeface="+mn-ea"/>
              <a:cs typeface="+mn-cs"/>
            </a:endParaRPr>
          </a:p>
          <a:p>
            <a:r>
              <a:rPr lang="es-419" dirty="0"/>
              <a:t> </a:t>
            </a:r>
            <a:endParaRPr lang="es-ES"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t>9</a:t>
            </a:fld>
            <a:endParaRPr lang="es-ES" dirty="0"/>
          </a:p>
        </p:txBody>
      </p:sp>
    </p:spTree>
    <p:extLst>
      <p:ext uri="{BB962C8B-B14F-4D97-AF65-F5344CB8AC3E}">
        <p14:creationId xmlns:p14="http://schemas.microsoft.com/office/powerpoint/2010/main" val="1025490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b="1" dirty="0"/>
              <a:t>Data</a:t>
            </a:r>
            <a:r>
              <a:rPr lang="es-419" b="1" baseline="0" dirty="0"/>
              <a:t> Mining</a:t>
            </a:r>
          </a:p>
          <a:p>
            <a:r>
              <a:rPr lang="es-419" dirty="0"/>
              <a:t>Surge</a:t>
            </a:r>
            <a:r>
              <a:rPr lang="es-419" baseline="0" dirty="0"/>
              <a:t> para intentar ayudar a comprender el contenido de un repositorio de datos. Desde esta perspectiva, trabajar con esta tecnología implica cuidar un sinnúmero de detalles debido a que el producto final involucra “toma de decisiones”.</a:t>
            </a:r>
            <a:endParaRPr lang="es-ES" dirty="0"/>
          </a:p>
        </p:txBody>
      </p:sp>
      <p:sp>
        <p:nvSpPr>
          <p:cNvPr id="4" name="Marcador de número de diapositiva 3"/>
          <p:cNvSpPr>
            <a:spLocks noGrp="1"/>
          </p:cNvSpPr>
          <p:nvPr>
            <p:ph type="sldNum" sz="quarter" idx="10"/>
          </p:nvPr>
        </p:nvSpPr>
        <p:spPr/>
        <p:txBody>
          <a:bodyPr/>
          <a:lstStyle/>
          <a:p>
            <a:fld id="{B59A2AC7-833F-42A5-81B5-DAA72BB25EDC}" type="slidenum">
              <a:rPr lang="es-ES" smtClean="0"/>
              <a:t>10</a:t>
            </a:fld>
            <a:endParaRPr lang="es-ES" dirty="0"/>
          </a:p>
        </p:txBody>
      </p:sp>
    </p:spTree>
    <p:extLst>
      <p:ext uri="{BB962C8B-B14F-4D97-AF65-F5344CB8AC3E}">
        <p14:creationId xmlns:p14="http://schemas.microsoft.com/office/powerpoint/2010/main" val="2030780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11"/>
          </p:nvPr>
        </p:nvSpPr>
        <p:spPr/>
        <p:txBody>
          <a:bodyPr/>
          <a:lstStyle/>
          <a:p>
            <a:endParaRPr lang="es-ES" dirty="0"/>
          </a:p>
        </p:txBody>
      </p:sp>
      <p:sp>
        <p:nvSpPr>
          <p:cNvPr id="6" name="Marcador de número de diapositiva 5"/>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2008068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11"/>
          </p:nvPr>
        </p:nvSpPr>
        <p:spPr/>
        <p:txBody>
          <a:bodyPr/>
          <a:lstStyle/>
          <a:p>
            <a:endParaRPr lang="es-ES" dirty="0"/>
          </a:p>
        </p:txBody>
      </p:sp>
      <p:sp>
        <p:nvSpPr>
          <p:cNvPr id="6" name="Marcador de número de diapositiva 5"/>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476897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11"/>
          </p:nvPr>
        </p:nvSpPr>
        <p:spPr/>
        <p:txBody>
          <a:bodyPr/>
          <a:lstStyle/>
          <a:p>
            <a:endParaRPr lang="es-ES" dirty="0"/>
          </a:p>
        </p:txBody>
      </p:sp>
      <p:sp>
        <p:nvSpPr>
          <p:cNvPr id="6" name="Marcador de número de diapositiva 5"/>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1664076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de título">
    <p:spTree>
      <p:nvGrpSpPr>
        <p:cNvPr id="1" name=""/>
        <p:cNvGrpSpPr/>
        <p:nvPr/>
      </p:nvGrpSpPr>
      <p:grpSpPr>
        <a:xfrm>
          <a:off x="0" y="0"/>
          <a:ext cx="0" cy="0"/>
          <a:chOff x="0" y="0"/>
          <a:chExt cx="0" cy="0"/>
        </a:xfrm>
      </p:grpSpPr>
      <p:pic>
        <p:nvPicPr>
          <p:cNvPr id="5" name="Imagen 4"/>
          <p:cNvPicPr>
            <a:picLocks noChangeAspect="1"/>
          </p:cNvPicPr>
          <p:nvPr userDrawn="1"/>
        </p:nvPicPr>
        <p:blipFill rotWithShape="1">
          <a:blip r:embed="rId2">
            <a:extLst>
              <a:ext uri="{28A0092B-C50C-407E-A947-70E740481C1C}">
                <a14:useLocalDpi xmlns:a14="http://schemas.microsoft.com/office/drawing/2010/main" val="0"/>
              </a:ext>
            </a:extLst>
          </a:blip>
          <a:srcRect t="56997" b="16794"/>
          <a:stretch/>
        </p:blipFill>
        <p:spPr>
          <a:xfrm>
            <a:off x="-1" y="-1"/>
            <a:ext cx="12204537" cy="880217"/>
          </a:xfrm>
          <a:prstGeom prst="rect">
            <a:avLst/>
          </a:prstGeom>
        </p:spPr>
      </p:pic>
      <p:pic>
        <p:nvPicPr>
          <p:cNvPr id="6" name="Imagen 5"/>
          <p:cNvPicPr/>
          <p:nvPr userDrawn="1"/>
        </p:nvPicPr>
        <p:blipFill>
          <a:blip r:embed="rId3" cstate="print">
            <a:extLst>
              <a:ext uri="{28A0092B-C50C-407E-A947-70E740481C1C}">
                <a14:useLocalDpi xmlns:a14="http://schemas.microsoft.com/office/drawing/2010/main" val="0"/>
              </a:ext>
            </a:extLst>
          </a:blip>
          <a:stretch>
            <a:fillRect/>
          </a:stretch>
        </p:blipFill>
        <p:spPr>
          <a:xfrm>
            <a:off x="419451" y="0"/>
            <a:ext cx="1850286" cy="877455"/>
          </a:xfrm>
          <a:prstGeom prst="rect">
            <a:avLst/>
          </a:prstGeom>
        </p:spPr>
      </p:pic>
    </p:spTree>
    <p:extLst>
      <p:ext uri="{BB962C8B-B14F-4D97-AF65-F5344CB8AC3E}">
        <p14:creationId xmlns:p14="http://schemas.microsoft.com/office/powerpoint/2010/main" val="33594065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11"/>
          </p:nvPr>
        </p:nvSpPr>
        <p:spPr/>
        <p:txBody>
          <a:bodyPr/>
          <a:lstStyle/>
          <a:p>
            <a:endParaRPr lang="es-ES" dirty="0"/>
          </a:p>
        </p:txBody>
      </p:sp>
      <p:sp>
        <p:nvSpPr>
          <p:cNvPr id="6" name="Marcador de número de diapositiva 5"/>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23114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11"/>
          </p:nvPr>
        </p:nvSpPr>
        <p:spPr/>
        <p:txBody>
          <a:bodyPr/>
          <a:lstStyle/>
          <a:p>
            <a:endParaRPr lang="es-ES" dirty="0"/>
          </a:p>
        </p:txBody>
      </p:sp>
      <p:sp>
        <p:nvSpPr>
          <p:cNvPr id="6" name="Marcador de número de diapositiva 5"/>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676886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6" name="Marcador de pie de página 5"/>
          <p:cNvSpPr>
            <a:spLocks noGrp="1"/>
          </p:cNvSpPr>
          <p:nvPr>
            <p:ph type="ftr" sz="quarter" idx="11"/>
          </p:nvPr>
        </p:nvSpPr>
        <p:spPr/>
        <p:txBody>
          <a:bodyPr/>
          <a:lstStyle/>
          <a:p>
            <a:endParaRPr lang="es-ES" dirty="0"/>
          </a:p>
        </p:txBody>
      </p:sp>
      <p:sp>
        <p:nvSpPr>
          <p:cNvPr id="7" name="Marcador de número de diapositiva 6"/>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988600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8" name="Marcador de pie de página 7"/>
          <p:cNvSpPr>
            <a:spLocks noGrp="1"/>
          </p:cNvSpPr>
          <p:nvPr>
            <p:ph type="ftr" sz="quarter" idx="11"/>
          </p:nvPr>
        </p:nvSpPr>
        <p:spPr/>
        <p:txBody>
          <a:bodyPr/>
          <a:lstStyle/>
          <a:p>
            <a:endParaRPr lang="es-ES" dirty="0"/>
          </a:p>
        </p:txBody>
      </p:sp>
      <p:sp>
        <p:nvSpPr>
          <p:cNvPr id="9" name="Marcador de número de diapositiva 8"/>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268037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fecha 2"/>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4" name="Marcador de pie de página 3"/>
          <p:cNvSpPr>
            <a:spLocks noGrp="1"/>
          </p:cNvSpPr>
          <p:nvPr>
            <p:ph type="ftr" sz="quarter" idx="11"/>
          </p:nvPr>
        </p:nvSpPr>
        <p:spPr/>
        <p:txBody>
          <a:bodyPr/>
          <a:lstStyle/>
          <a:p>
            <a:endParaRPr lang="es-ES" dirty="0"/>
          </a:p>
        </p:txBody>
      </p:sp>
      <p:sp>
        <p:nvSpPr>
          <p:cNvPr id="5" name="Marcador de número de diapositiva 4"/>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8565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3" name="Marcador de pie de página 2"/>
          <p:cNvSpPr>
            <a:spLocks noGrp="1"/>
          </p:cNvSpPr>
          <p:nvPr>
            <p:ph type="ftr" sz="quarter" idx="11"/>
          </p:nvPr>
        </p:nvSpPr>
        <p:spPr/>
        <p:txBody>
          <a:bodyPr/>
          <a:lstStyle/>
          <a:p>
            <a:endParaRPr lang="es-ES" dirty="0"/>
          </a:p>
        </p:txBody>
      </p:sp>
      <p:sp>
        <p:nvSpPr>
          <p:cNvPr id="4" name="Marcador de número de diapositiva 3"/>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29242487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6" name="Marcador de pie de página 5"/>
          <p:cNvSpPr>
            <a:spLocks noGrp="1"/>
          </p:cNvSpPr>
          <p:nvPr>
            <p:ph type="ftr" sz="quarter" idx="11"/>
          </p:nvPr>
        </p:nvSpPr>
        <p:spPr/>
        <p:txBody>
          <a:bodyPr/>
          <a:lstStyle/>
          <a:p>
            <a:endParaRPr lang="es-ES" dirty="0"/>
          </a:p>
        </p:txBody>
      </p:sp>
      <p:sp>
        <p:nvSpPr>
          <p:cNvPr id="7" name="Marcador de número de diapositiva 6"/>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179836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dirty="0"/>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176F8537-76F2-4A4C-AB0B-82714346D649}" type="datetimeFigureOut">
              <a:rPr lang="es-ES" smtClean="0"/>
              <a:t>23/03/2021</a:t>
            </a:fld>
            <a:endParaRPr lang="es-ES" dirty="0"/>
          </a:p>
        </p:txBody>
      </p:sp>
      <p:sp>
        <p:nvSpPr>
          <p:cNvPr id="6" name="Marcador de pie de página 5"/>
          <p:cNvSpPr>
            <a:spLocks noGrp="1"/>
          </p:cNvSpPr>
          <p:nvPr>
            <p:ph type="ftr" sz="quarter" idx="11"/>
          </p:nvPr>
        </p:nvSpPr>
        <p:spPr/>
        <p:txBody>
          <a:bodyPr/>
          <a:lstStyle/>
          <a:p>
            <a:endParaRPr lang="es-ES" dirty="0"/>
          </a:p>
        </p:txBody>
      </p:sp>
      <p:sp>
        <p:nvSpPr>
          <p:cNvPr id="7" name="Marcador de número de diapositiva 6"/>
          <p:cNvSpPr>
            <a:spLocks noGrp="1"/>
          </p:cNvSpPr>
          <p:nvPr>
            <p:ph type="sldNum" sz="quarter" idx="12"/>
          </p:nvPr>
        </p:nvSpPr>
        <p:spPr/>
        <p:txBody>
          <a:bodyPr/>
          <a:lstStyle/>
          <a:p>
            <a:fld id="{4E67EAF3-B705-4DAA-B159-342A43A656B9}" type="slidenum">
              <a:rPr lang="es-ES" smtClean="0"/>
              <a:t>‹Nº›</a:t>
            </a:fld>
            <a:endParaRPr lang="es-ES" dirty="0"/>
          </a:p>
        </p:txBody>
      </p:sp>
    </p:spTree>
    <p:extLst>
      <p:ext uri="{BB962C8B-B14F-4D97-AF65-F5344CB8AC3E}">
        <p14:creationId xmlns:p14="http://schemas.microsoft.com/office/powerpoint/2010/main" val="1286281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6F8537-76F2-4A4C-AB0B-82714346D649}" type="datetimeFigureOut">
              <a:rPr lang="es-ES" smtClean="0"/>
              <a:t>23/03/2021</a:t>
            </a:fld>
            <a:endParaRPr lang="es-ES" dirty="0"/>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dirty="0"/>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67EAF3-B705-4DAA-B159-342A43A656B9}" type="slidenum">
              <a:rPr lang="es-ES" smtClean="0"/>
              <a:t>‹Nº›</a:t>
            </a:fld>
            <a:endParaRPr lang="es-ES" dirty="0"/>
          </a:p>
        </p:txBody>
      </p:sp>
    </p:spTree>
    <p:extLst>
      <p:ext uri="{BB962C8B-B14F-4D97-AF65-F5344CB8AC3E}">
        <p14:creationId xmlns:p14="http://schemas.microsoft.com/office/powerpoint/2010/main" val="32805477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6.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6.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6.png"/><Relationship Id="rId7" Type="http://schemas.openxmlformats.org/officeDocument/2006/relationships/diagramColors" Target="../diagrams/colors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9" name="CuadroTexto 8"/>
          <p:cNvSpPr txBox="1"/>
          <p:nvPr/>
        </p:nvSpPr>
        <p:spPr>
          <a:xfrm>
            <a:off x="168955" y="3763663"/>
            <a:ext cx="11439112" cy="892552"/>
          </a:xfrm>
          <a:prstGeom prst="rect">
            <a:avLst/>
          </a:prstGeom>
          <a:noFill/>
        </p:spPr>
        <p:txBody>
          <a:bodyPr wrap="square" rtlCol="0">
            <a:spAutoFit/>
          </a:bodyPr>
          <a:lstStyle/>
          <a:p>
            <a:r>
              <a:rPr lang="es-CL" sz="3200" b="1" dirty="0">
                <a:solidFill>
                  <a:prstClr val="white"/>
                </a:solidFill>
                <a:latin typeface="Myriad pro" panose="020B0503030403020204" pitchFamily="34" charset="0"/>
              </a:rPr>
              <a:t>Diseño de base de datos </a:t>
            </a:r>
          </a:p>
          <a:p>
            <a:r>
              <a:rPr lang="es-CL" sz="2000" dirty="0">
                <a:solidFill>
                  <a:prstClr val="white"/>
                </a:solidFill>
                <a:latin typeface="Myriad pro" panose="020B0503030403020204" pitchFamily="34" charset="0"/>
              </a:rPr>
              <a:t>Presentación 2: Sistemas de información asociados al enfoque de base de datos</a:t>
            </a:r>
          </a:p>
        </p:txBody>
      </p:sp>
      <p:pic>
        <p:nvPicPr>
          <p:cNvPr id="10" name="Imagen 9"/>
          <p:cNvPicPr/>
          <p:nvPr/>
        </p:nvPicPr>
        <p:blipFill>
          <a:blip r:embed="rId3" cstate="print">
            <a:extLst>
              <a:ext uri="{28A0092B-C50C-407E-A947-70E740481C1C}">
                <a14:useLocalDpi xmlns:a14="http://schemas.microsoft.com/office/drawing/2010/main" val="0"/>
              </a:ext>
            </a:extLst>
          </a:blip>
          <a:stretch>
            <a:fillRect/>
          </a:stretch>
        </p:blipFill>
        <p:spPr>
          <a:xfrm>
            <a:off x="168955" y="5319349"/>
            <a:ext cx="7430135" cy="1374775"/>
          </a:xfrm>
          <a:prstGeom prst="rect">
            <a:avLst/>
          </a:prstGeom>
        </p:spPr>
      </p:pic>
      <p:pic>
        <p:nvPicPr>
          <p:cNvPr id="11" name="Imagen 10"/>
          <p:cNvPicPr/>
          <p:nvPr/>
        </p:nvPicPr>
        <p:blipFill>
          <a:blip r:embed="rId4" cstate="print">
            <a:extLst>
              <a:ext uri="{28A0092B-C50C-407E-A947-70E740481C1C}">
                <a14:useLocalDpi xmlns:a14="http://schemas.microsoft.com/office/drawing/2010/main" val="0"/>
              </a:ext>
            </a:extLst>
          </a:blip>
          <a:stretch>
            <a:fillRect/>
          </a:stretch>
        </p:blipFill>
        <p:spPr>
          <a:xfrm>
            <a:off x="5018088" y="0"/>
            <a:ext cx="2155825" cy="1022350"/>
          </a:xfrm>
          <a:prstGeom prst="rect">
            <a:avLst/>
          </a:prstGeom>
        </p:spPr>
      </p:pic>
      <p:pic>
        <p:nvPicPr>
          <p:cNvPr id="12" name="Imagen 11"/>
          <p:cNvPicPr/>
          <p:nvPr/>
        </p:nvPicPr>
        <p:blipFill>
          <a:blip r:embed="rId3" cstate="print">
            <a:extLst>
              <a:ext uri="{28A0092B-C50C-407E-A947-70E740481C1C}">
                <a14:useLocalDpi xmlns:a14="http://schemas.microsoft.com/office/drawing/2010/main" val="0"/>
              </a:ext>
            </a:extLst>
          </a:blip>
          <a:stretch>
            <a:fillRect/>
          </a:stretch>
        </p:blipFill>
        <p:spPr>
          <a:xfrm>
            <a:off x="7105333" y="5319350"/>
            <a:ext cx="7430135" cy="1374775"/>
          </a:xfrm>
          <a:prstGeom prst="rect">
            <a:avLst/>
          </a:prstGeom>
        </p:spPr>
      </p:pic>
    </p:spTree>
    <p:extLst>
      <p:ext uri="{BB962C8B-B14F-4D97-AF65-F5344CB8AC3E}">
        <p14:creationId xmlns:p14="http://schemas.microsoft.com/office/powerpoint/2010/main" val="626294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Diagrama 14"/>
          <p:cNvGraphicFramePr/>
          <p:nvPr>
            <p:extLst>
              <p:ext uri="{D42A27DB-BD31-4B8C-83A1-F6EECF244321}">
                <p14:modId xmlns:p14="http://schemas.microsoft.com/office/powerpoint/2010/main" val="420428988"/>
              </p:ext>
            </p:extLst>
          </p:nvPr>
        </p:nvGraphicFramePr>
        <p:xfrm>
          <a:off x="1498421" y="2376865"/>
          <a:ext cx="4831861" cy="44664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ítulo 1"/>
          <p:cNvSpPr>
            <a:spLocks noGrp="1"/>
          </p:cNvSpPr>
          <p:nvPr>
            <p:ph type="title"/>
          </p:nvPr>
        </p:nvSpPr>
        <p:spPr>
          <a:xfrm>
            <a:off x="838200" y="885632"/>
            <a:ext cx="10515600" cy="805056"/>
          </a:xfrm>
        </p:spPr>
        <p:txBody>
          <a:bodyPr>
            <a:normAutofit/>
          </a:bodyPr>
          <a:lstStyle/>
          <a:p>
            <a:r>
              <a:rPr lang="es-419" sz="3200" b="1" dirty="0"/>
              <a:t>Tema 4. Minería de datos (Data Mining)</a:t>
            </a:r>
            <a:endParaRPr lang="es-ES" sz="3200" b="1" dirty="0"/>
          </a:p>
        </p:txBody>
      </p:sp>
      <p:pic>
        <p:nvPicPr>
          <p:cNvPr id="4" name="Imagen 3"/>
          <p:cNvPicPr>
            <a:picLocks noChangeAspect="1"/>
          </p:cNvPicPr>
          <p:nvPr/>
        </p:nvPicPr>
        <p:blipFill>
          <a:blip r:embed="rId8"/>
          <a:stretch>
            <a:fillRect/>
          </a:stretch>
        </p:blipFill>
        <p:spPr>
          <a:xfrm>
            <a:off x="0" y="-6466"/>
            <a:ext cx="12192000" cy="892098"/>
          </a:xfrm>
          <a:prstGeom prst="rect">
            <a:avLst/>
          </a:prstGeom>
        </p:spPr>
      </p:pic>
      <p:sp>
        <p:nvSpPr>
          <p:cNvPr id="13" name="Rectángulo 12"/>
          <p:cNvSpPr/>
          <p:nvPr/>
        </p:nvSpPr>
        <p:spPr>
          <a:xfrm>
            <a:off x="7028507" y="3554397"/>
            <a:ext cx="3945811" cy="1146048"/>
          </a:xfrm>
          <a:prstGeom prst="rect">
            <a:avLst/>
          </a:prstGeom>
          <a:solidFill>
            <a:srgbClr val="BD62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dirty="0"/>
              <a:t>Encontrar patrones repetitivos, tendencias o reglas que expliquen el comportamiento de los datos en un determinado contexto. </a:t>
            </a:r>
          </a:p>
        </p:txBody>
      </p:sp>
      <p:sp>
        <p:nvSpPr>
          <p:cNvPr id="14" name="CuadroTexto 13"/>
          <p:cNvSpPr txBox="1"/>
          <p:nvPr/>
        </p:nvSpPr>
        <p:spPr>
          <a:xfrm>
            <a:off x="4321443" y="3914433"/>
            <a:ext cx="2357951" cy="338554"/>
          </a:xfrm>
          <a:prstGeom prst="rect">
            <a:avLst/>
          </a:prstGeom>
          <a:noFill/>
        </p:spPr>
        <p:txBody>
          <a:bodyPr wrap="square" rtlCol="0">
            <a:spAutoFit/>
          </a:bodyPr>
          <a:lstStyle/>
          <a:p>
            <a:r>
              <a:rPr lang="es-CL" sz="1600" dirty="0"/>
              <a:t>¿Cuál es el objetivo?</a:t>
            </a:r>
          </a:p>
        </p:txBody>
      </p:sp>
      <p:cxnSp>
        <p:nvCxnSpPr>
          <p:cNvPr id="16" name="Conector recto de flecha 15"/>
          <p:cNvCxnSpPr/>
          <p:nvPr/>
        </p:nvCxnSpPr>
        <p:spPr>
          <a:xfrm rot="16200000" flipH="1">
            <a:off x="6679394" y="3884134"/>
            <a:ext cx="1" cy="42993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9" name="Conector recto de flecha 18"/>
          <p:cNvCxnSpPr/>
          <p:nvPr/>
        </p:nvCxnSpPr>
        <p:spPr>
          <a:xfrm>
            <a:off x="2523791" y="3207026"/>
            <a:ext cx="1" cy="347371"/>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247114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885632"/>
            <a:ext cx="10515600" cy="805056"/>
          </a:xfrm>
        </p:spPr>
        <p:txBody>
          <a:bodyPr>
            <a:normAutofit/>
          </a:bodyPr>
          <a:lstStyle/>
          <a:p>
            <a:r>
              <a:rPr lang="es-419" sz="3200" b="1" dirty="0"/>
              <a:t>Tema 4. Minería de datos (Data Mining)</a:t>
            </a:r>
            <a:endParaRPr lang="es-ES" sz="3200" b="1" dirty="0"/>
          </a:p>
        </p:txBody>
      </p:sp>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7" name="CuadroTexto 6"/>
          <p:cNvSpPr txBox="1"/>
          <p:nvPr/>
        </p:nvSpPr>
        <p:spPr>
          <a:xfrm>
            <a:off x="670560" y="1792224"/>
            <a:ext cx="6132576" cy="2031325"/>
          </a:xfrm>
          <a:prstGeom prst="rect">
            <a:avLst/>
          </a:prstGeom>
          <a:noFill/>
        </p:spPr>
        <p:txBody>
          <a:bodyPr wrap="square" rtlCol="0">
            <a:spAutoFit/>
          </a:bodyPr>
          <a:lstStyle/>
          <a:p>
            <a:r>
              <a:rPr lang="es-CL" dirty="0"/>
              <a:t>Ventajas</a:t>
            </a:r>
          </a:p>
          <a:p>
            <a:endParaRPr lang="es-CL" dirty="0"/>
          </a:p>
          <a:p>
            <a:pPr marL="285750" indent="-285750">
              <a:buFont typeface="Arial" panose="020B0604020202020204" pitchFamily="34" charset="0"/>
              <a:buChar char="•"/>
            </a:pPr>
            <a:r>
              <a:rPr lang="es-CL" dirty="0"/>
              <a:t>Resulta un buen punto de encuentro entre los investigadores y las personas de negocios. </a:t>
            </a:r>
          </a:p>
          <a:p>
            <a:pPr marL="285750" indent="-285750">
              <a:buFont typeface="Arial" panose="020B0604020202020204" pitchFamily="34" charset="0"/>
              <a:buChar char="•"/>
            </a:pPr>
            <a:r>
              <a:rPr lang="es-CL" dirty="0"/>
              <a:t>Permite a las empresas ahorrar grandes cantidades de dinero.</a:t>
            </a:r>
          </a:p>
          <a:p>
            <a:pPr marL="285750" indent="-285750">
              <a:buFont typeface="Arial" panose="020B0604020202020204" pitchFamily="34" charset="0"/>
              <a:buChar char="•"/>
            </a:pPr>
            <a:r>
              <a:rPr lang="es-CL" dirty="0"/>
              <a:t>Abre nuevas oportunidades de negocio.  </a:t>
            </a:r>
          </a:p>
        </p:txBody>
      </p:sp>
      <p:pic>
        <p:nvPicPr>
          <p:cNvPr id="1026" name="Picture 2"/>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7067550" y="2276321"/>
            <a:ext cx="4286250" cy="28585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017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7" name="Título 1"/>
          <p:cNvSpPr>
            <a:spLocks noGrp="1"/>
          </p:cNvSpPr>
          <p:nvPr>
            <p:ph type="title"/>
          </p:nvPr>
        </p:nvSpPr>
        <p:spPr>
          <a:xfrm>
            <a:off x="838200" y="885632"/>
            <a:ext cx="10515600" cy="805056"/>
          </a:xfrm>
        </p:spPr>
        <p:txBody>
          <a:bodyPr>
            <a:normAutofit/>
          </a:bodyPr>
          <a:lstStyle/>
          <a:p>
            <a:r>
              <a:rPr lang="es-419" sz="3200" b="1" dirty="0"/>
              <a:t>Tema 5. Clasificación de los sistemas de información </a:t>
            </a:r>
            <a:endParaRPr lang="es-ES" sz="3200" b="1" dirty="0"/>
          </a:p>
        </p:txBody>
      </p:sp>
      <p:sp>
        <p:nvSpPr>
          <p:cNvPr id="8" name="Rectángulo 7"/>
          <p:cNvSpPr/>
          <p:nvPr/>
        </p:nvSpPr>
        <p:spPr>
          <a:xfrm>
            <a:off x="486508" y="2520461"/>
            <a:ext cx="5375031" cy="1406769"/>
          </a:xfrm>
          <a:prstGeom prst="rect">
            <a:avLst/>
          </a:prstGeom>
          <a:solidFill>
            <a:srgbClr val="D771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Aquellos orientados a las transacciones (Sistemas OLTP: On-Line Transaction Processing). </a:t>
            </a:r>
          </a:p>
        </p:txBody>
      </p:sp>
      <p:sp>
        <p:nvSpPr>
          <p:cNvPr id="9" name="Rectángulo 8"/>
          <p:cNvSpPr/>
          <p:nvPr/>
        </p:nvSpPr>
        <p:spPr>
          <a:xfrm>
            <a:off x="6617677" y="2520461"/>
            <a:ext cx="5375031" cy="1406769"/>
          </a:xfrm>
          <a:prstGeom prst="rect">
            <a:avLst/>
          </a:prstGeom>
          <a:solidFill>
            <a:srgbClr val="BD62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dirty="0"/>
              <a:t>Aquellos orientados a analizar temas de interés específico del tomador de decisiones (Sistemas OLAP: On-Line Analytical Processing). </a:t>
            </a:r>
          </a:p>
        </p:txBody>
      </p:sp>
    </p:spTree>
    <p:extLst>
      <p:ext uri="{BB962C8B-B14F-4D97-AF65-F5344CB8AC3E}">
        <p14:creationId xmlns:p14="http://schemas.microsoft.com/office/powerpoint/2010/main" val="9821194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4372303" y="2644170"/>
            <a:ext cx="7819697" cy="1569660"/>
          </a:xfrm>
          <a:prstGeom prst="rect">
            <a:avLst/>
          </a:prstGeom>
          <a:solidFill>
            <a:schemeClr val="accent1">
              <a:lumMod val="50000"/>
            </a:schemeClr>
          </a:solidFill>
        </p:spPr>
        <p:txBody>
          <a:bodyPr wrap="square" rtlCol="0">
            <a:spAutoFit/>
          </a:bodyPr>
          <a:lstStyle/>
          <a:p>
            <a:r>
              <a:rPr lang="es-CL" sz="4800" dirty="0">
                <a:solidFill>
                  <a:schemeClr val="bg1"/>
                </a:solidFill>
              </a:rPr>
              <a:t>¿Qué aprendimos </a:t>
            </a:r>
          </a:p>
          <a:p>
            <a:r>
              <a:rPr lang="es-CL" sz="4800" dirty="0">
                <a:solidFill>
                  <a:schemeClr val="bg1"/>
                </a:solidFill>
              </a:rPr>
              <a:t>en esta clase?</a:t>
            </a:r>
          </a:p>
        </p:txBody>
      </p:sp>
      <p:pic>
        <p:nvPicPr>
          <p:cNvPr id="5" name="Picture 4"/>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351649" y="1289580"/>
            <a:ext cx="3267852" cy="49000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3753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6" name="CuadroTexto 5"/>
          <p:cNvSpPr txBox="1"/>
          <p:nvPr/>
        </p:nvSpPr>
        <p:spPr>
          <a:xfrm>
            <a:off x="0" y="2718817"/>
            <a:ext cx="7822303" cy="1569660"/>
          </a:xfrm>
          <a:prstGeom prst="rect">
            <a:avLst/>
          </a:prstGeom>
          <a:solidFill>
            <a:schemeClr val="accent1">
              <a:lumMod val="50000"/>
            </a:schemeClr>
          </a:solidFill>
        </p:spPr>
        <p:txBody>
          <a:bodyPr wrap="square" rtlCol="0">
            <a:spAutoFit/>
          </a:bodyPr>
          <a:lstStyle/>
          <a:p>
            <a:r>
              <a:rPr lang="es-CL" sz="4800" dirty="0">
                <a:solidFill>
                  <a:schemeClr val="bg1"/>
                </a:solidFill>
              </a:rPr>
              <a:t>¿Qué aprenderemos </a:t>
            </a:r>
          </a:p>
          <a:p>
            <a:r>
              <a:rPr lang="es-CL" sz="4800" dirty="0">
                <a:solidFill>
                  <a:schemeClr val="bg1"/>
                </a:solidFill>
              </a:rPr>
              <a:t>en esta clase?</a:t>
            </a:r>
          </a:p>
        </p:txBody>
      </p:sp>
      <p:pic>
        <p:nvPicPr>
          <p:cNvPr id="7" name="Picture 4"/>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8552674" y="1289580"/>
            <a:ext cx="3267852" cy="49000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2858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Conector angular 18"/>
          <p:cNvCxnSpPr/>
          <p:nvPr/>
        </p:nvCxnSpPr>
        <p:spPr>
          <a:xfrm>
            <a:off x="4031680" y="2509460"/>
            <a:ext cx="1091040" cy="665387"/>
          </a:xfrm>
          <a:prstGeom prst="bentConnector3">
            <a:avLst>
              <a:gd name="adj1" fmla="val 17619"/>
            </a:avLst>
          </a:prstGeom>
          <a:ln>
            <a:tailEnd type="triangle"/>
          </a:ln>
        </p:spPr>
        <p:style>
          <a:lnRef idx="1">
            <a:schemeClr val="accent2"/>
          </a:lnRef>
          <a:fillRef idx="0">
            <a:schemeClr val="accent2"/>
          </a:fillRef>
          <a:effectRef idx="0">
            <a:schemeClr val="accent2"/>
          </a:effectRef>
          <a:fontRef idx="minor">
            <a:schemeClr val="tx1"/>
          </a:fontRef>
        </p:style>
      </p:cxnSp>
      <p:graphicFrame>
        <p:nvGraphicFramePr>
          <p:cNvPr id="22" name="Diagrama 21"/>
          <p:cNvGraphicFramePr/>
          <p:nvPr>
            <p:extLst>
              <p:ext uri="{D42A27DB-BD31-4B8C-83A1-F6EECF244321}">
                <p14:modId xmlns:p14="http://schemas.microsoft.com/office/powerpoint/2010/main" val="1109646863"/>
              </p:ext>
            </p:extLst>
          </p:nvPr>
        </p:nvGraphicFramePr>
        <p:xfrm>
          <a:off x="3211146" y="1690688"/>
          <a:ext cx="4831861" cy="37702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ítulo 1"/>
          <p:cNvSpPr>
            <a:spLocks noGrp="1"/>
          </p:cNvSpPr>
          <p:nvPr>
            <p:ph type="title"/>
          </p:nvPr>
        </p:nvSpPr>
        <p:spPr>
          <a:xfrm>
            <a:off x="838200" y="885632"/>
            <a:ext cx="10515600" cy="805056"/>
          </a:xfrm>
        </p:spPr>
        <p:txBody>
          <a:bodyPr>
            <a:normAutofit/>
          </a:bodyPr>
          <a:lstStyle/>
          <a:p>
            <a:r>
              <a:rPr lang="es-419" sz="3200" b="1" dirty="0"/>
              <a:t>Tema 1. Tipos de sistemas de información </a:t>
            </a:r>
            <a:endParaRPr lang="es-ES" sz="3200" b="1" dirty="0"/>
          </a:p>
        </p:txBody>
      </p:sp>
      <p:pic>
        <p:nvPicPr>
          <p:cNvPr id="4" name="Imagen 3"/>
          <p:cNvPicPr>
            <a:picLocks noChangeAspect="1"/>
          </p:cNvPicPr>
          <p:nvPr/>
        </p:nvPicPr>
        <p:blipFill>
          <a:blip r:embed="rId8"/>
          <a:stretch>
            <a:fillRect/>
          </a:stretch>
        </p:blipFill>
        <p:spPr>
          <a:xfrm>
            <a:off x="0" y="-6466"/>
            <a:ext cx="12192000" cy="892098"/>
          </a:xfrm>
          <a:prstGeom prst="rect">
            <a:avLst/>
          </a:prstGeom>
        </p:spPr>
      </p:pic>
      <p:sp>
        <p:nvSpPr>
          <p:cNvPr id="13" name="Rectángulo 12"/>
          <p:cNvSpPr/>
          <p:nvPr/>
        </p:nvSpPr>
        <p:spPr>
          <a:xfrm>
            <a:off x="2259623" y="5077481"/>
            <a:ext cx="3240000" cy="571866"/>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dirty="0"/>
              <a:t>La decisión que apoyan </a:t>
            </a:r>
          </a:p>
        </p:txBody>
      </p:sp>
      <p:sp>
        <p:nvSpPr>
          <p:cNvPr id="14" name="Rectángulo 13"/>
          <p:cNvSpPr/>
          <p:nvPr/>
        </p:nvSpPr>
        <p:spPr>
          <a:xfrm>
            <a:off x="6598627" y="5802742"/>
            <a:ext cx="3240000" cy="571866"/>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dirty="0"/>
              <a:t>Tipo de información que requieren </a:t>
            </a:r>
          </a:p>
        </p:txBody>
      </p:sp>
      <p:sp>
        <p:nvSpPr>
          <p:cNvPr id="15" name="Rectángulo 14"/>
          <p:cNvSpPr/>
          <p:nvPr/>
        </p:nvSpPr>
        <p:spPr>
          <a:xfrm>
            <a:off x="2259623" y="5802742"/>
            <a:ext cx="3240000" cy="571866"/>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dirty="0"/>
              <a:t>El tipo de decisión </a:t>
            </a:r>
          </a:p>
        </p:txBody>
      </p:sp>
      <p:sp>
        <p:nvSpPr>
          <p:cNvPr id="16" name="Rectángulo 15"/>
          <p:cNvSpPr/>
          <p:nvPr/>
        </p:nvSpPr>
        <p:spPr>
          <a:xfrm>
            <a:off x="6598627" y="5077481"/>
            <a:ext cx="3240000" cy="571866"/>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400" dirty="0"/>
              <a:t>El modelo usado para apoyar tal decisión </a:t>
            </a:r>
          </a:p>
        </p:txBody>
      </p:sp>
      <p:sp>
        <p:nvSpPr>
          <p:cNvPr id="17" name="CuadroTexto 16"/>
          <p:cNvSpPr txBox="1"/>
          <p:nvPr/>
        </p:nvSpPr>
        <p:spPr>
          <a:xfrm>
            <a:off x="3376246" y="4489938"/>
            <a:ext cx="4501662" cy="369332"/>
          </a:xfrm>
          <a:prstGeom prst="rect">
            <a:avLst/>
          </a:prstGeom>
          <a:noFill/>
        </p:spPr>
        <p:txBody>
          <a:bodyPr wrap="square" rtlCol="0">
            <a:spAutoFit/>
          </a:bodyPr>
          <a:lstStyle/>
          <a:p>
            <a:r>
              <a:rPr lang="es-CL" dirty="0"/>
              <a:t>Cada uno de estos niveles se caracteriza por: </a:t>
            </a:r>
          </a:p>
        </p:txBody>
      </p:sp>
    </p:spTree>
    <p:extLst>
      <p:ext uri="{BB962C8B-B14F-4D97-AF65-F5344CB8AC3E}">
        <p14:creationId xmlns:p14="http://schemas.microsoft.com/office/powerpoint/2010/main" val="17904713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885632"/>
            <a:ext cx="10515600" cy="805056"/>
          </a:xfrm>
        </p:spPr>
        <p:txBody>
          <a:bodyPr>
            <a:normAutofit/>
          </a:bodyPr>
          <a:lstStyle/>
          <a:p>
            <a:r>
              <a:rPr lang="es-419" sz="3200" b="1" dirty="0"/>
              <a:t>Tema 1. Tipos de sistemas de información </a:t>
            </a:r>
            <a:endParaRPr lang="es-ES" sz="3200" b="1" dirty="0"/>
          </a:p>
        </p:txBody>
      </p:sp>
      <p:pic>
        <p:nvPicPr>
          <p:cNvPr id="4" name="Imagen 3"/>
          <p:cNvPicPr>
            <a:picLocks noChangeAspect="1"/>
          </p:cNvPicPr>
          <p:nvPr/>
        </p:nvPicPr>
        <p:blipFill>
          <a:blip r:embed="rId3"/>
          <a:stretch>
            <a:fillRect/>
          </a:stretch>
        </p:blipFill>
        <p:spPr>
          <a:xfrm>
            <a:off x="0" y="-6466"/>
            <a:ext cx="12192000" cy="892098"/>
          </a:xfrm>
          <a:prstGeom prst="rect">
            <a:avLst/>
          </a:prstGeom>
        </p:spPr>
      </p:pic>
      <p:graphicFrame>
        <p:nvGraphicFramePr>
          <p:cNvPr id="3" name="Tabla 2"/>
          <p:cNvGraphicFramePr>
            <a:graphicFrameLocks noGrp="1"/>
          </p:cNvGraphicFramePr>
          <p:nvPr>
            <p:extLst>
              <p:ext uri="{D42A27DB-BD31-4B8C-83A1-F6EECF244321}">
                <p14:modId xmlns:p14="http://schemas.microsoft.com/office/powerpoint/2010/main" val="2695125669"/>
              </p:ext>
            </p:extLst>
          </p:nvPr>
        </p:nvGraphicFramePr>
        <p:xfrm>
          <a:off x="581892" y="1777730"/>
          <a:ext cx="10331981" cy="4312920"/>
        </p:xfrm>
        <a:graphic>
          <a:graphicData uri="http://schemas.openxmlformats.org/drawingml/2006/table">
            <a:tbl>
              <a:tblPr firstRow="1" bandRow="1">
                <a:tableStyleId>{5C22544A-7EE6-4342-B048-85BDC9FD1C3A}</a:tableStyleId>
              </a:tblPr>
              <a:tblGrid>
                <a:gridCol w="3348489">
                  <a:extLst>
                    <a:ext uri="{9D8B030D-6E8A-4147-A177-3AD203B41FA5}">
                      <a16:colId xmlns:a16="http://schemas.microsoft.com/office/drawing/2014/main" val="20000"/>
                    </a:ext>
                  </a:extLst>
                </a:gridCol>
                <a:gridCol w="2431198">
                  <a:extLst>
                    <a:ext uri="{9D8B030D-6E8A-4147-A177-3AD203B41FA5}">
                      <a16:colId xmlns:a16="http://schemas.microsoft.com/office/drawing/2014/main" val="20001"/>
                    </a:ext>
                  </a:extLst>
                </a:gridCol>
                <a:gridCol w="2294753">
                  <a:extLst>
                    <a:ext uri="{9D8B030D-6E8A-4147-A177-3AD203B41FA5}">
                      <a16:colId xmlns:a16="http://schemas.microsoft.com/office/drawing/2014/main" val="20002"/>
                    </a:ext>
                  </a:extLst>
                </a:gridCol>
                <a:gridCol w="2257541">
                  <a:extLst>
                    <a:ext uri="{9D8B030D-6E8A-4147-A177-3AD203B41FA5}">
                      <a16:colId xmlns:a16="http://schemas.microsoft.com/office/drawing/2014/main" val="20003"/>
                    </a:ext>
                  </a:extLst>
                </a:gridCol>
              </a:tblGrid>
              <a:tr h="370840">
                <a:tc>
                  <a:txBody>
                    <a:bodyPr/>
                    <a:lstStyle/>
                    <a:p>
                      <a:r>
                        <a:rPr lang="es-CL" dirty="0"/>
                        <a:t>Características</a:t>
                      </a:r>
                    </a:p>
                  </a:txBody>
                  <a:tcPr>
                    <a:solidFill>
                      <a:schemeClr val="accent2"/>
                    </a:solidFill>
                  </a:tcPr>
                </a:tc>
                <a:tc>
                  <a:txBody>
                    <a:bodyPr/>
                    <a:lstStyle/>
                    <a:p>
                      <a:r>
                        <a:rPr lang="es-CL" dirty="0"/>
                        <a:t>Nivel estratégico </a:t>
                      </a:r>
                    </a:p>
                  </a:txBody>
                  <a:tcPr>
                    <a:solidFill>
                      <a:schemeClr val="accent2"/>
                    </a:solidFill>
                  </a:tcPr>
                </a:tc>
                <a:tc>
                  <a:txBody>
                    <a:bodyPr/>
                    <a:lstStyle/>
                    <a:p>
                      <a:r>
                        <a:rPr lang="es-CL" dirty="0"/>
                        <a:t>Nivel</a:t>
                      </a:r>
                      <a:r>
                        <a:rPr lang="es-CL" baseline="0" dirty="0"/>
                        <a:t> táctico </a:t>
                      </a:r>
                      <a:endParaRPr lang="es-CL" dirty="0"/>
                    </a:p>
                  </a:txBody>
                  <a:tcPr>
                    <a:solidFill>
                      <a:schemeClr val="accent2"/>
                    </a:solidFill>
                  </a:tcPr>
                </a:tc>
                <a:tc>
                  <a:txBody>
                    <a:bodyPr/>
                    <a:lstStyle/>
                    <a:p>
                      <a:r>
                        <a:rPr lang="es-CL" dirty="0"/>
                        <a:t>Nivel operacional</a:t>
                      </a:r>
                      <a:r>
                        <a:rPr lang="es-CL" baseline="0" dirty="0"/>
                        <a:t> </a:t>
                      </a:r>
                      <a:endParaRPr lang="es-CL" dirty="0"/>
                    </a:p>
                  </a:txBody>
                  <a:tcPr>
                    <a:solidFill>
                      <a:schemeClr val="accent2"/>
                    </a:solidFill>
                  </a:tcPr>
                </a:tc>
                <a:extLst>
                  <a:ext uri="{0D108BD9-81ED-4DB2-BD59-A6C34878D82A}">
                    <a16:rowId xmlns:a16="http://schemas.microsoft.com/office/drawing/2014/main" val="10000"/>
                  </a:ext>
                </a:extLst>
              </a:tr>
              <a:tr h="370840">
                <a:tc>
                  <a:txBody>
                    <a:bodyPr/>
                    <a:lstStyle/>
                    <a:p>
                      <a:r>
                        <a:rPr lang="es-CL" dirty="0"/>
                        <a:t>Decisión</a:t>
                      </a:r>
                      <a:r>
                        <a:rPr lang="es-CL" baseline="0" dirty="0"/>
                        <a:t> que apoya </a:t>
                      </a:r>
                      <a:endParaRPr lang="es-CL" dirty="0"/>
                    </a:p>
                  </a:txBody>
                  <a:tcPr>
                    <a:solidFill>
                      <a:schemeClr val="accent2">
                        <a:lumMod val="40000"/>
                        <a:lumOff val="60000"/>
                      </a:schemeClr>
                    </a:solidFill>
                  </a:tcPr>
                </a:tc>
                <a:tc>
                  <a:txBody>
                    <a:bodyPr/>
                    <a:lstStyle/>
                    <a:p>
                      <a:r>
                        <a:rPr lang="es-CL" dirty="0"/>
                        <a:t>Planificación a largo plazo </a:t>
                      </a:r>
                    </a:p>
                  </a:txBody>
                  <a:tcPr>
                    <a:solidFill>
                      <a:schemeClr val="accent2">
                        <a:lumMod val="40000"/>
                        <a:lumOff val="60000"/>
                      </a:schemeClr>
                    </a:solidFill>
                  </a:tcPr>
                </a:tc>
                <a:tc>
                  <a:txBody>
                    <a:bodyPr/>
                    <a:lstStyle/>
                    <a:p>
                      <a:r>
                        <a:rPr lang="es-CL" dirty="0"/>
                        <a:t>Costo gerencial </a:t>
                      </a:r>
                    </a:p>
                  </a:txBody>
                  <a:tcPr>
                    <a:solidFill>
                      <a:schemeClr val="accent2">
                        <a:lumMod val="40000"/>
                        <a:lumOff val="60000"/>
                      </a:schemeClr>
                    </a:solidFill>
                  </a:tcPr>
                </a:tc>
                <a:tc>
                  <a:txBody>
                    <a:bodyPr/>
                    <a:lstStyle/>
                    <a:p>
                      <a:r>
                        <a:rPr lang="es-CL" dirty="0"/>
                        <a:t>Control operacional </a:t>
                      </a:r>
                    </a:p>
                  </a:txBody>
                  <a:tcPr>
                    <a:solidFill>
                      <a:schemeClr val="accent2">
                        <a:lumMod val="40000"/>
                        <a:lumOff val="60000"/>
                      </a:schemeClr>
                    </a:solidFill>
                  </a:tcPr>
                </a:tc>
                <a:extLst>
                  <a:ext uri="{0D108BD9-81ED-4DB2-BD59-A6C34878D82A}">
                    <a16:rowId xmlns:a16="http://schemas.microsoft.com/office/drawing/2014/main" val="10001"/>
                  </a:ext>
                </a:extLst>
              </a:tr>
              <a:tr h="370840">
                <a:tc>
                  <a:txBody>
                    <a:bodyPr/>
                    <a:lstStyle/>
                    <a:p>
                      <a:r>
                        <a:rPr lang="es-CL" dirty="0"/>
                        <a:t>Tipo de decisión </a:t>
                      </a:r>
                    </a:p>
                  </a:txBody>
                  <a:tcPr>
                    <a:solidFill>
                      <a:schemeClr val="accent2">
                        <a:lumMod val="20000"/>
                        <a:lumOff val="80000"/>
                      </a:schemeClr>
                    </a:solidFill>
                  </a:tcPr>
                </a:tc>
                <a:tc>
                  <a:txBody>
                    <a:bodyPr/>
                    <a:lstStyle/>
                    <a:p>
                      <a:r>
                        <a:rPr lang="es-CL" dirty="0"/>
                        <a:t>No</a:t>
                      </a:r>
                      <a:r>
                        <a:rPr lang="es-CL" baseline="0" dirty="0"/>
                        <a:t> estructurada </a:t>
                      </a:r>
                      <a:endParaRPr lang="es-CL" dirty="0"/>
                    </a:p>
                  </a:txBody>
                  <a:tcPr>
                    <a:solidFill>
                      <a:schemeClr val="accent2">
                        <a:lumMod val="20000"/>
                        <a:lumOff val="80000"/>
                      </a:schemeClr>
                    </a:solidFill>
                  </a:tcPr>
                </a:tc>
                <a:tc>
                  <a:txBody>
                    <a:bodyPr/>
                    <a:lstStyle/>
                    <a:p>
                      <a:r>
                        <a:rPr lang="es-CL" dirty="0"/>
                        <a:t>Semi</a:t>
                      </a:r>
                      <a:r>
                        <a:rPr lang="es-CL" baseline="0" dirty="0"/>
                        <a:t>estructurada </a:t>
                      </a:r>
                      <a:endParaRPr lang="es-CL" dirty="0"/>
                    </a:p>
                  </a:txBody>
                  <a:tcPr>
                    <a:solidFill>
                      <a:schemeClr val="accent2">
                        <a:lumMod val="20000"/>
                        <a:lumOff val="80000"/>
                      </a:schemeClr>
                    </a:solidFill>
                  </a:tcPr>
                </a:tc>
                <a:tc>
                  <a:txBody>
                    <a:bodyPr/>
                    <a:lstStyle/>
                    <a:p>
                      <a:r>
                        <a:rPr lang="es-CL" dirty="0"/>
                        <a:t>Estructurada </a:t>
                      </a:r>
                    </a:p>
                  </a:txBody>
                  <a:tcPr>
                    <a:solidFill>
                      <a:schemeClr val="accent2">
                        <a:lumMod val="20000"/>
                        <a:lumOff val="80000"/>
                      </a:schemeClr>
                    </a:solidFill>
                  </a:tcPr>
                </a:tc>
                <a:extLst>
                  <a:ext uri="{0D108BD9-81ED-4DB2-BD59-A6C34878D82A}">
                    <a16:rowId xmlns:a16="http://schemas.microsoft.com/office/drawing/2014/main" val="10002"/>
                  </a:ext>
                </a:extLst>
              </a:tr>
              <a:tr h="370840">
                <a:tc>
                  <a:txBody>
                    <a:bodyPr/>
                    <a:lstStyle/>
                    <a:p>
                      <a:r>
                        <a:rPr lang="es-CL" dirty="0"/>
                        <a:t>Modelo más usado </a:t>
                      </a:r>
                    </a:p>
                  </a:txBody>
                  <a:tcPr>
                    <a:solidFill>
                      <a:schemeClr val="accent2">
                        <a:lumMod val="40000"/>
                        <a:lumOff val="60000"/>
                      </a:schemeClr>
                    </a:solidFill>
                  </a:tcPr>
                </a:tc>
                <a:tc>
                  <a:txBody>
                    <a:bodyPr/>
                    <a:lstStyle/>
                    <a:p>
                      <a:r>
                        <a:rPr lang="es-CL" dirty="0"/>
                        <a:t>Predictivo</a:t>
                      </a:r>
                    </a:p>
                  </a:txBody>
                  <a:tcPr>
                    <a:solidFill>
                      <a:schemeClr val="accent2">
                        <a:lumMod val="40000"/>
                        <a:lumOff val="60000"/>
                      </a:schemeClr>
                    </a:solidFill>
                  </a:tcPr>
                </a:tc>
                <a:tc>
                  <a:txBody>
                    <a:bodyPr/>
                    <a:lstStyle/>
                    <a:p>
                      <a:r>
                        <a:rPr lang="es-CL" dirty="0"/>
                        <a:t>Descriptivo</a:t>
                      </a:r>
                    </a:p>
                  </a:txBody>
                  <a:tcPr>
                    <a:solidFill>
                      <a:schemeClr val="accent2">
                        <a:lumMod val="40000"/>
                        <a:lumOff val="60000"/>
                      </a:schemeClr>
                    </a:solidFill>
                  </a:tcPr>
                </a:tc>
                <a:tc>
                  <a:txBody>
                    <a:bodyPr/>
                    <a:lstStyle/>
                    <a:p>
                      <a:r>
                        <a:rPr lang="es-CL" dirty="0"/>
                        <a:t>Normativo </a:t>
                      </a:r>
                    </a:p>
                  </a:txBody>
                  <a:tcPr>
                    <a:solidFill>
                      <a:schemeClr val="accent2">
                        <a:lumMod val="40000"/>
                        <a:lumOff val="60000"/>
                      </a:schemeClr>
                    </a:solidFill>
                  </a:tcPr>
                </a:tc>
                <a:extLst>
                  <a:ext uri="{0D108BD9-81ED-4DB2-BD59-A6C34878D82A}">
                    <a16:rowId xmlns:a16="http://schemas.microsoft.com/office/drawing/2014/main" val="10003"/>
                  </a:ext>
                </a:extLst>
              </a:tr>
              <a:tr h="370840">
                <a:tc>
                  <a:txBody>
                    <a:bodyPr/>
                    <a:lstStyle/>
                    <a:p>
                      <a:r>
                        <a:rPr lang="es-CL" dirty="0"/>
                        <a:t>Características de la información:</a:t>
                      </a:r>
                    </a:p>
                    <a:p>
                      <a:pPr marL="342900" indent="-342900">
                        <a:buFont typeface="+mj-lt"/>
                        <a:buAutoNum type="arabicPeriod"/>
                      </a:pPr>
                      <a:r>
                        <a:rPr lang="es-CL" dirty="0"/>
                        <a:t>Fuente.</a:t>
                      </a:r>
                      <a:r>
                        <a:rPr lang="es-CL" baseline="0" dirty="0"/>
                        <a:t> </a:t>
                      </a:r>
                    </a:p>
                    <a:p>
                      <a:pPr marL="342900" indent="-342900">
                        <a:buFont typeface="+mj-lt"/>
                        <a:buAutoNum type="arabicPeriod"/>
                      </a:pPr>
                      <a:r>
                        <a:rPr lang="es-CL" baseline="0" dirty="0"/>
                        <a:t>Exactitud.</a:t>
                      </a:r>
                    </a:p>
                    <a:p>
                      <a:pPr marL="342900" indent="-342900">
                        <a:buFont typeface="+mj-lt"/>
                        <a:buAutoNum type="arabicPeriod"/>
                      </a:pPr>
                      <a:r>
                        <a:rPr lang="es-CL" baseline="0" dirty="0"/>
                        <a:t>Amplitud.</a:t>
                      </a:r>
                    </a:p>
                    <a:p>
                      <a:pPr marL="342900" indent="-342900">
                        <a:buFont typeface="+mj-lt"/>
                        <a:buAutoNum type="arabicPeriod"/>
                      </a:pPr>
                      <a:r>
                        <a:rPr lang="es-CL" baseline="0" dirty="0"/>
                        <a:t>Frecuencia. </a:t>
                      </a:r>
                    </a:p>
                    <a:p>
                      <a:pPr marL="342900" indent="-342900">
                        <a:buFont typeface="+mj-lt"/>
                        <a:buAutoNum type="arabicPeriod"/>
                      </a:pPr>
                      <a:r>
                        <a:rPr lang="es-CL" baseline="0" dirty="0"/>
                        <a:t>Rango de tiempo.</a:t>
                      </a:r>
                    </a:p>
                    <a:p>
                      <a:pPr marL="342900" indent="-342900">
                        <a:buFont typeface="+mj-lt"/>
                        <a:buAutoNum type="arabicPeriod"/>
                      </a:pPr>
                      <a:r>
                        <a:rPr lang="es-CL" baseline="0" dirty="0"/>
                        <a:t>Uso.</a:t>
                      </a:r>
                      <a:endParaRPr lang="es-CL" dirty="0"/>
                    </a:p>
                  </a:txBody>
                  <a:tcPr>
                    <a:solidFill>
                      <a:schemeClr val="accent2">
                        <a:lumMod val="20000"/>
                        <a:lumOff val="80000"/>
                      </a:schemeClr>
                    </a:solidFill>
                  </a:tcPr>
                </a:tc>
                <a:tc>
                  <a:txBody>
                    <a:bodyPr/>
                    <a:lstStyle/>
                    <a:p>
                      <a:pPr marL="342900" indent="-342900">
                        <a:buFont typeface="+mj-lt"/>
                        <a:buAutoNum type="arabicPeriod"/>
                      </a:pPr>
                      <a:endParaRPr lang="es-CL" dirty="0"/>
                    </a:p>
                    <a:p>
                      <a:pPr marL="342900" indent="-342900">
                        <a:buFont typeface="+mj-lt"/>
                        <a:buAutoNum type="arabicPeriod"/>
                      </a:pPr>
                      <a:endParaRPr lang="es-CL" dirty="0"/>
                    </a:p>
                    <a:p>
                      <a:pPr marL="342900" indent="-342900">
                        <a:buFont typeface="+mj-lt"/>
                        <a:buAutoNum type="arabicPeriod"/>
                      </a:pPr>
                      <a:r>
                        <a:rPr lang="es-CL" dirty="0"/>
                        <a:t>Medio</a:t>
                      </a:r>
                      <a:r>
                        <a:rPr lang="es-CL" baseline="0" dirty="0"/>
                        <a:t> ambiente. </a:t>
                      </a:r>
                    </a:p>
                    <a:p>
                      <a:pPr marL="342900" indent="-342900">
                        <a:buFont typeface="+mj-lt"/>
                        <a:buAutoNum type="arabicPeriod"/>
                      </a:pPr>
                      <a:r>
                        <a:rPr lang="es-CL" baseline="0" dirty="0"/>
                        <a:t>Razonable.</a:t>
                      </a:r>
                    </a:p>
                    <a:p>
                      <a:pPr marL="342900" indent="-342900">
                        <a:buFont typeface="+mj-lt"/>
                        <a:buAutoNum type="arabicPeriod"/>
                      </a:pPr>
                      <a:r>
                        <a:rPr lang="es-CL" baseline="0" dirty="0"/>
                        <a:t>Resumida.</a:t>
                      </a:r>
                    </a:p>
                    <a:p>
                      <a:pPr marL="342900" indent="-342900">
                        <a:buFont typeface="+mj-lt"/>
                        <a:buAutoNum type="arabicPeriod"/>
                      </a:pPr>
                      <a:r>
                        <a:rPr lang="es-CL" baseline="0" dirty="0"/>
                        <a:t>A solicitud. </a:t>
                      </a:r>
                    </a:p>
                    <a:p>
                      <a:pPr marL="342900" indent="-342900">
                        <a:buFont typeface="+mj-lt"/>
                        <a:buAutoNum type="arabicPeriod"/>
                      </a:pPr>
                      <a:r>
                        <a:rPr lang="es-CL" baseline="0" dirty="0"/>
                        <a:t>Años.</a:t>
                      </a:r>
                    </a:p>
                    <a:p>
                      <a:pPr marL="342900" indent="-342900">
                        <a:buFont typeface="+mj-lt"/>
                        <a:buAutoNum type="arabicPeriod"/>
                      </a:pPr>
                      <a:r>
                        <a:rPr lang="es-CL" baseline="0" dirty="0"/>
                        <a:t>Predicción.</a:t>
                      </a:r>
                      <a:endParaRPr lang="es-CL" dirty="0"/>
                    </a:p>
                  </a:txBody>
                  <a:tcPr>
                    <a:solidFill>
                      <a:schemeClr val="accent2">
                        <a:lumMod val="20000"/>
                        <a:lumOff val="80000"/>
                      </a:schemeClr>
                    </a:solidFill>
                  </a:tcPr>
                </a:tc>
                <a:tc>
                  <a:txBody>
                    <a:bodyPr/>
                    <a:lstStyle/>
                    <a:p>
                      <a:pPr marL="342900" indent="-342900">
                        <a:buFont typeface="+mj-lt"/>
                        <a:buAutoNum type="arabicPeriod"/>
                      </a:pPr>
                      <a:endParaRPr lang="es-CL" dirty="0"/>
                    </a:p>
                    <a:p>
                      <a:pPr marL="342900" indent="-342900">
                        <a:buFont typeface="+mj-lt"/>
                        <a:buAutoNum type="arabicPeriod"/>
                      </a:pPr>
                      <a:endParaRPr lang="es-CL" dirty="0"/>
                    </a:p>
                    <a:p>
                      <a:pPr marL="342900" indent="-342900">
                        <a:buFont typeface="+mj-lt"/>
                        <a:buAutoNum type="arabicPeriod"/>
                      </a:pPr>
                      <a:r>
                        <a:rPr lang="es-CL" dirty="0"/>
                        <a:t>Registros</a:t>
                      </a:r>
                      <a:r>
                        <a:rPr lang="es-CL" baseline="0" dirty="0"/>
                        <a:t> internos.</a:t>
                      </a:r>
                    </a:p>
                    <a:p>
                      <a:pPr marL="342900" indent="-342900">
                        <a:buFont typeface="+mj-lt"/>
                        <a:buAutoNum type="arabicPeriod"/>
                      </a:pPr>
                      <a:r>
                        <a:rPr lang="es-CL" baseline="0" dirty="0"/>
                        <a:t>Buena. </a:t>
                      </a:r>
                    </a:p>
                    <a:p>
                      <a:pPr marL="342900" indent="-342900">
                        <a:buFont typeface="+mj-lt"/>
                        <a:buAutoNum type="arabicPeriod"/>
                      </a:pPr>
                      <a:r>
                        <a:rPr lang="es-CL" baseline="0" dirty="0"/>
                        <a:t>Detallada.</a:t>
                      </a:r>
                    </a:p>
                    <a:p>
                      <a:pPr marL="342900" indent="-342900">
                        <a:buFont typeface="+mj-lt"/>
                        <a:buAutoNum type="arabicPeriod"/>
                      </a:pPr>
                      <a:r>
                        <a:rPr lang="es-CL" baseline="0" dirty="0"/>
                        <a:t>Periódica. </a:t>
                      </a:r>
                    </a:p>
                    <a:p>
                      <a:pPr marL="342900" indent="-342900">
                        <a:buFont typeface="+mj-lt"/>
                        <a:buAutoNum type="arabicPeriod"/>
                      </a:pPr>
                      <a:r>
                        <a:rPr lang="es-CL" baseline="0" dirty="0"/>
                        <a:t>Años. </a:t>
                      </a:r>
                    </a:p>
                    <a:p>
                      <a:pPr marL="342900" indent="-342900">
                        <a:buFont typeface="+mj-lt"/>
                        <a:buAutoNum type="arabicPeriod"/>
                      </a:pPr>
                      <a:r>
                        <a:rPr lang="es-CL" baseline="0" dirty="0"/>
                        <a:t>Control. </a:t>
                      </a:r>
                      <a:endParaRPr lang="es-CL" dirty="0"/>
                    </a:p>
                  </a:txBody>
                  <a:tcPr>
                    <a:solidFill>
                      <a:schemeClr val="accent2">
                        <a:lumMod val="20000"/>
                        <a:lumOff val="80000"/>
                      </a:schemeClr>
                    </a:solidFill>
                  </a:tcPr>
                </a:tc>
                <a:tc>
                  <a:txBody>
                    <a:bodyPr/>
                    <a:lstStyle/>
                    <a:p>
                      <a:pPr marL="342900" indent="-342900">
                        <a:buFont typeface="+mj-lt"/>
                        <a:buAutoNum type="arabicPeriod"/>
                      </a:pPr>
                      <a:endParaRPr lang="es-CL" dirty="0"/>
                    </a:p>
                    <a:p>
                      <a:pPr marL="342900" indent="-342900">
                        <a:buFont typeface="+mj-lt"/>
                        <a:buAutoNum type="arabicPeriod"/>
                      </a:pPr>
                      <a:endParaRPr lang="es-CL" dirty="0"/>
                    </a:p>
                    <a:p>
                      <a:pPr marL="342900" indent="-342900">
                        <a:buFont typeface="+mj-lt"/>
                        <a:buAutoNum type="arabicPeriod"/>
                      </a:pPr>
                      <a:r>
                        <a:rPr lang="es-CL" dirty="0"/>
                        <a:t>Operación interna.</a:t>
                      </a:r>
                    </a:p>
                    <a:p>
                      <a:pPr marL="342900" indent="-342900">
                        <a:buFont typeface="+mj-lt"/>
                        <a:buAutoNum type="arabicPeriod"/>
                      </a:pPr>
                      <a:r>
                        <a:rPr lang="es-CL" dirty="0"/>
                        <a:t>Exacta.</a:t>
                      </a:r>
                    </a:p>
                    <a:p>
                      <a:pPr marL="342900" indent="-342900">
                        <a:buFont typeface="+mj-lt"/>
                        <a:buAutoNum type="arabicPeriod"/>
                      </a:pPr>
                      <a:r>
                        <a:rPr lang="es-CL" dirty="0"/>
                        <a:t>Muy detallada.</a:t>
                      </a:r>
                    </a:p>
                    <a:p>
                      <a:pPr marL="342900" indent="-342900">
                        <a:buFont typeface="+mj-lt"/>
                        <a:buAutoNum type="arabicPeriod"/>
                      </a:pPr>
                      <a:r>
                        <a:rPr lang="es-CL" dirty="0"/>
                        <a:t>Tiempo real.</a:t>
                      </a:r>
                    </a:p>
                    <a:p>
                      <a:pPr marL="342900" indent="-342900">
                        <a:buFont typeface="+mj-lt"/>
                        <a:buAutoNum type="arabicPeriod"/>
                      </a:pPr>
                      <a:r>
                        <a:rPr lang="es-CL" dirty="0"/>
                        <a:t>Meses.</a:t>
                      </a:r>
                    </a:p>
                    <a:p>
                      <a:pPr marL="342900" indent="-342900">
                        <a:buFont typeface="+mj-lt"/>
                        <a:buAutoNum type="arabicPeriod"/>
                      </a:pPr>
                      <a:r>
                        <a:rPr lang="es-CL" dirty="0"/>
                        <a:t>Acción diaria. </a:t>
                      </a:r>
                    </a:p>
                  </a:txBody>
                  <a:tcPr>
                    <a:solidFill>
                      <a:schemeClr val="accent2">
                        <a:lumMod val="20000"/>
                        <a:lumOff val="80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4906512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4"/>
          <p:cNvSpPr>
            <a:spLocks noGrp="1"/>
          </p:cNvSpPr>
          <p:nvPr>
            <p:ph idx="1"/>
          </p:nvPr>
        </p:nvSpPr>
        <p:spPr>
          <a:xfrm>
            <a:off x="1934817" y="1817476"/>
            <a:ext cx="8862392" cy="2642466"/>
          </a:xfrm>
        </p:spPr>
        <p:txBody>
          <a:bodyPr>
            <a:normAutofit/>
          </a:bodyPr>
          <a:lstStyle/>
          <a:p>
            <a:pPr marL="0" indent="0">
              <a:buNone/>
            </a:pPr>
            <a:r>
              <a:rPr lang="es-CL" sz="2400" dirty="0"/>
              <a:t>Dentro de los tipos de sistemas de información, encontramos: </a:t>
            </a:r>
          </a:p>
          <a:p>
            <a:pPr marL="0" indent="0">
              <a:buNone/>
            </a:pPr>
            <a:endParaRPr lang="es-CL" sz="2400" dirty="0"/>
          </a:p>
          <a:p>
            <a:r>
              <a:rPr lang="es-CL" sz="2000" dirty="0"/>
              <a:t>Sistemas operacionales o TPS (Transaction Processing Systems). </a:t>
            </a:r>
            <a:endParaRPr lang="es-ES" sz="2000" dirty="0"/>
          </a:p>
          <a:p>
            <a:r>
              <a:rPr lang="es-CL" sz="2000" dirty="0"/>
              <a:t>Sistemas administrativos o MIS (Management Information Systems).  </a:t>
            </a:r>
            <a:endParaRPr lang="es-ES" sz="2000" dirty="0"/>
          </a:p>
          <a:p>
            <a:r>
              <a:rPr lang="es-CL" sz="2000" dirty="0"/>
              <a:t>Sistemas de apoyo a la toma de decisiones o DSS (Decision Support System). </a:t>
            </a:r>
            <a:endParaRPr lang="es-ES" sz="2000" dirty="0"/>
          </a:p>
        </p:txBody>
      </p:sp>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6" name="Título 1"/>
          <p:cNvSpPr>
            <a:spLocks noGrp="1"/>
          </p:cNvSpPr>
          <p:nvPr>
            <p:ph type="title"/>
          </p:nvPr>
        </p:nvSpPr>
        <p:spPr>
          <a:xfrm>
            <a:off x="838200" y="885632"/>
            <a:ext cx="10515600" cy="805056"/>
          </a:xfrm>
        </p:spPr>
        <p:txBody>
          <a:bodyPr>
            <a:normAutofit/>
          </a:bodyPr>
          <a:lstStyle/>
          <a:p>
            <a:r>
              <a:rPr lang="es-419" sz="3200" b="1" dirty="0"/>
              <a:t>Tema 1. Tipos de sistemas de información </a:t>
            </a:r>
            <a:endParaRPr lang="es-ES" sz="3200" b="1" dirty="0"/>
          </a:p>
        </p:txBody>
      </p:sp>
      <p:pic>
        <p:nvPicPr>
          <p:cNvPr id="7" name="Imagen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30121" y="1921926"/>
            <a:ext cx="1558922" cy="1558922"/>
          </a:xfrm>
          <a:prstGeom prst="rect">
            <a:avLst/>
          </a:prstGeom>
        </p:spPr>
      </p:pic>
    </p:spTree>
    <p:extLst>
      <p:ext uri="{BB962C8B-B14F-4D97-AF65-F5344CB8AC3E}">
        <p14:creationId xmlns:p14="http://schemas.microsoft.com/office/powerpoint/2010/main" val="1260765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pic>
        <p:nvPicPr>
          <p:cNvPr id="3" name="Imagen 2"/>
          <p:cNvPicPr>
            <a:picLocks noChangeAspect="1"/>
          </p:cNvPicPr>
          <p:nvPr/>
        </p:nvPicPr>
        <p:blipFill rotWithShape="1">
          <a:blip r:embed="rId4"/>
          <a:srcRect l="85192" t="38005" r="8459" b="47143"/>
          <a:stretch/>
        </p:blipFill>
        <p:spPr>
          <a:xfrm>
            <a:off x="8812015" y="3100460"/>
            <a:ext cx="573025" cy="524256"/>
          </a:xfrm>
          <a:prstGeom prst="rect">
            <a:avLst/>
          </a:prstGeom>
        </p:spPr>
      </p:pic>
      <p:sp>
        <p:nvSpPr>
          <p:cNvPr id="7" name="Título 1"/>
          <p:cNvSpPr txBox="1">
            <a:spLocks/>
          </p:cNvSpPr>
          <p:nvPr/>
        </p:nvSpPr>
        <p:spPr>
          <a:xfrm>
            <a:off x="838200" y="885632"/>
            <a:ext cx="10515600" cy="8050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419" sz="3200" b="1" dirty="0"/>
              <a:t>Tema 2. DDS</a:t>
            </a:r>
            <a:endParaRPr lang="es-ES" sz="3200" b="1" dirty="0"/>
          </a:p>
        </p:txBody>
      </p:sp>
      <p:sp>
        <p:nvSpPr>
          <p:cNvPr id="8" name="CuadroTexto 7"/>
          <p:cNvSpPr txBox="1"/>
          <p:nvPr/>
        </p:nvSpPr>
        <p:spPr>
          <a:xfrm>
            <a:off x="4589945" y="1922585"/>
            <a:ext cx="3235569" cy="369332"/>
          </a:xfrm>
          <a:prstGeom prst="rect">
            <a:avLst/>
          </a:prstGeom>
          <a:noFill/>
        </p:spPr>
        <p:txBody>
          <a:bodyPr wrap="square" rtlCol="0">
            <a:spAutoFit/>
          </a:bodyPr>
          <a:lstStyle/>
          <a:p>
            <a:r>
              <a:rPr lang="es-CL" dirty="0"/>
              <a:t>Requerimiento de información </a:t>
            </a:r>
          </a:p>
        </p:txBody>
      </p:sp>
      <p:sp>
        <p:nvSpPr>
          <p:cNvPr id="9" name="CuadroTexto 8"/>
          <p:cNvSpPr txBox="1"/>
          <p:nvPr/>
        </p:nvSpPr>
        <p:spPr>
          <a:xfrm>
            <a:off x="4589945" y="4008091"/>
            <a:ext cx="3235569" cy="369332"/>
          </a:xfrm>
          <a:prstGeom prst="rect">
            <a:avLst/>
          </a:prstGeom>
          <a:noFill/>
        </p:spPr>
        <p:txBody>
          <a:bodyPr wrap="square" rtlCol="0">
            <a:spAutoFit/>
          </a:bodyPr>
          <a:lstStyle/>
          <a:p>
            <a:pPr algn="ctr"/>
            <a:r>
              <a:rPr lang="es-CL" dirty="0"/>
              <a:t>Respuesta a base datos </a:t>
            </a:r>
          </a:p>
        </p:txBody>
      </p:sp>
      <p:sp>
        <p:nvSpPr>
          <p:cNvPr id="10" name="CuadroTexto 9"/>
          <p:cNvSpPr txBox="1"/>
          <p:nvPr/>
        </p:nvSpPr>
        <p:spPr>
          <a:xfrm>
            <a:off x="8054054" y="2959538"/>
            <a:ext cx="3235569" cy="369332"/>
          </a:xfrm>
          <a:prstGeom prst="rect">
            <a:avLst/>
          </a:prstGeom>
          <a:noFill/>
        </p:spPr>
        <p:txBody>
          <a:bodyPr wrap="square" rtlCol="0">
            <a:spAutoFit/>
          </a:bodyPr>
          <a:lstStyle/>
          <a:p>
            <a:pPr algn="ctr"/>
            <a:r>
              <a:rPr lang="es-CL" dirty="0"/>
              <a:t>PC</a:t>
            </a:r>
          </a:p>
        </p:txBody>
      </p:sp>
      <p:sp>
        <p:nvSpPr>
          <p:cNvPr id="11" name="CuadroTexto 10"/>
          <p:cNvSpPr txBox="1"/>
          <p:nvPr/>
        </p:nvSpPr>
        <p:spPr>
          <a:xfrm>
            <a:off x="8054054" y="4968752"/>
            <a:ext cx="3235569" cy="369332"/>
          </a:xfrm>
          <a:prstGeom prst="rect">
            <a:avLst/>
          </a:prstGeom>
          <a:noFill/>
        </p:spPr>
        <p:txBody>
          <a:bodyPr wrap="square" rtlCol="0">
            <a:spAutoFit/>
          </a:bodyPr>
          <a:lstStyle/>
          <a:p>
            <a:pPr algn="ctr"/>
            <a:r>
              <a:rPr lang="es-CL" dirty="0"/>
              <a:t>Archivo local </a:t>
            </a:r>
          </a:p>
        </p:txBody>
      </p:sp>
      <p:sp>
        <p:nvSpPr>
          <p:cNvPr id="12" name="CuadroTexto 11"/>
          <p:cNvSpPr txBox="1"/>
          <p:nvPr/>
        </p:nvSpPr>
        <p:spPr>
          <a:xfrm>
            <a:off x="758160" y="4968752"/>
            <a:ext cx="3235569" cy="369332"/>
          </a:xfrm>
          <a:prstGeom prst="rect">
            <a:avLst/>
          </a:prstGeom>
          <a:noFill/>
        </p:spPr>
        <p:txBody>
          <a:bodyPr wrap="square" rtlCol="0">
            <a:spAutoFit/>
          </a:bodyPr>
          <a:lstStyle/>
          <a:p>
            <a:pPr algn="ctr"/>
            <a:r>
              <a:rPr lang="es-CL" dirty="0"/>
              <a:t>Base de datos corporativa </a:t>
            </a:r>
          </a:p>
        </p:txBody>
      </p:sp>
      <p:sp>
        <p:nvSpPr>
          <p:cNvPr id="13" name="CuadroTexto 12"/>
          <p:cNvSpPr txBox="1"/>
          <p:nvPr/>
        </p:nvSpPr>
        <p:spPr>
          <a:xfrm>
            <a:off x="758160" y="2969072"/>
            <a:ext cx="3235569" cy="369332"/>
          </a:xfrm>
          <a:prstGeom prst="rect">
            <a:avLst/>
          </a:prstGeom>
          <a:noFill/>
        </p:spPr>
        <p:txBody>
          <a:bodyPr wrap="square" rtlCol="0">
            <a:spAutoFit/>
          </a:bodyPr>
          <a:lstStyle/>
          <a:p>
            <a:pPr algn="ctr"/>
            <a:r>
              <a:rPr lang="es-CL" dirty="0"/>
              <a:t>DBMS </a:t>
            </a:r>
          </a:p>
        </p:txBody>
      </p:sp>
      <p:cxnSp>
        <p:nvCxnSpPr>
          <p:cNvPr id="21" name="Conector recto de flecha 20"/>
          <p:cNvCxnSpPr/>
          <p:nvPr/>
        </p:nvCxnSpPr>
        <p:spPr>
          <a:xfrm flipH="1">
            <a:off x="2927624" y="2395574"/>
            <a:ext cx="62576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ector recto de flecha 22"/>
          <p:cNvCxnSpPr/>
          <p:nvPr/>
        </p:nvCxnSpPr>
        <p:spPr>
          <a:xfrm>
            <a:off x="2375944" y="3338404"/>
            <a:ext cx="0" cy="33932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Conector recto de flecha 24"/>
          <p:cNvCxnSpPr/>
          <p:nvPr/>
        </p:nvCxnSpPr>
        <p:spPr>
          <a:xfrm flipV="1">
            <a:off x="6750383" y="2706849"/>
            <a:ext cx="2266532" cy="8074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onector recto de flecha 26"/>
          <p:cNvCxnSpPr/>
          <p:nvPr/>
        </p:nvCxnSpPr>
        <p:spPr>
          <a:xfrm>
            <a:off x="3021496" y="2706849"/>
            <a:ext cx="2660680" cy="8074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Conector recto de flecha 27"/>
          <p:cNvCxnSpPr/>
          <p:nvPr/>
        </p:nvCxnSpPr>
        <p:spPr>
          <a:xfrm>
            <a:off x="9671838" y="3285396"/>
            <a:ext cx="0" cy="33932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2" name="Imagen 2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99895" y="1932260"/>
            <a:ext cx="952099" cy="952099"/>
          </a:xfrm>
          <a:prstGeom prst="rect">
            <a:avLst/>
          </a:prstGeom>
        </p:spPr>
      </p:pic>
      <p:pic>
        <p:nvPicPr>
          <p:cNvPr id="24" name="Imagen 2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246796" y="2038968"/>
            <a:ext cx="850085" cy="836149"/>
          </a:xfrm>
          <a:prstGeom prst="rect">
            <a:avLst/>
          </a:prstGeom>
        </p:spPr>
      </p:pic>
      <p:pic>
        <p:nvPicPr>
          <p:cNvPr id="29" name="Imagen 2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94446" y="3158149"/>
            <a:ext cx="826567" cy="826567"/>
          </a:xfrm>
          <a:prstGeom prst="rect">
            <a:avLst/>
          </a:prstGeom>
        </p:spPr>
      </p:pic>
      <p:pic>
        <p:nvPicPr>
          <p:cNvPr id="30" name="Imagen 2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258555" y="4008091"/>
            <a:ext cx="826567" cy="826567"/>
          </a:xfrm>
          <a:prstGeom prst="rect">
            <a:avLst/>
          </a:prstGeom>
        </p:spPr>
      </p:pic>
      <p:pic>
        <p:nvPicPr>
          <p:cNvPr id="31" name="Imagen 30"/>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899895" y="3891837"/>
            <a:ext cx="952099" cy="952099"/>
          </a:xfrm>
          <a:prstGeom prst="rect">
            <a:avLst/>
          </a:prstGeom>
        </p:spPr>
      </p:pic>
    </p:spTree>
    <p:extLst>
      <p:ext uri="{BB962C8B-B14F-4D97-AF65-F5344CB8AC3E}">
        <p14:creationId xmlns:p14="http://schemas.microsoft.com/office/powerpoint/2010/main" val="2617205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44" name="Título 1"/>
          <p:cNvSpPr txBox="1">
            <a:spLocks/>
          </p:cNvSpPr>
          <p:nvPr/>
        </p:nvSpPr>
        <p:spPr>
          <a:xfrm>
            <a:off x="838200" y="885632"/>
            <a:ext cx="10515600" cy="8050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419" sz="3200" b="1" dirty="0"/>
              <a:t>Tema 2. DDS</a:t>
            </a:r>
            <a:endParaRPr lang="es-ES" sz="3200" b="1" dirty="0"/>
          </a:p>
        </p:txBody>
      </p:sp>
      <p:sp>
        <p:nvSpPr>
          <p:cNvPr id="22" name="CuadroTexto 21"/>
          <p:cNvSpPr txBox="1"/>
          <p:nvPr/>
        </p:nvSpPr>
        <p:spPr>
          <a:xfrm>
            <a:off x="4589945" y="1922585"/>
            <a:ext cx="3235569" cy="369332"/>
          </a:xfrm>
          <a:prstGeom prst="rect">
            <a:avLst/>
          </a:prstGeom>
          <a:noFill/>
        </p:spPr>
        <p:txBody>
          <a:bodyPr wrap="square" rtlCol="0">
            <a:spAutoFit/>
          </a:bodyPr>
          <a:lstStyle/>
          <a:p>
            <a:r>
              <a:rPr lang="es-CL" dirty="0"/>
              <a:t>Requerimiento de información </a:t>
            </a:r>
          </a:p>
        </p:txBody>
      </p:sp>
      <p:sp>
        <p:nvSpPr>
          <p:cNvPr id="23" name="CuadroTexto 22"/>
          <p:cNvSpPr txBox="1"/>
          <p:nvPr/>
        </p:nvSpPr>
        <p:spPr>
          <a:xfrm>
            <a:off x="4589945" y="4008091"/>
            <a:ext cx="3235569" cy="369332"/>
          </a:xfrm>
          <a:prstGeom prst="rect">
            <a:avLst/>
          </a:prstGeom>
          <a:noFill/>
        </p:spPr>
        <p:txBody>
          <a:bodyPr wrap="square" rtlCol="0">
            <a:spAutoFit/>
          </a:bodyPr>
          <a:lstStyle/>
          <a:p>
            <a:pPr algn="ctr"/>
            <a:r>
              <a:rPr lang="es-CL" dirty="0"/>
              <a:t>Respuesta a base datos </a:t>
            </a:r>
          </a:p>
        </p:txBody>
      </p:sp>
      <p:sp>
        <p:nvSpPr>
          <p:cNvPr id="24" name="CuadroTexto 23"/>
          <p:cNvSpPr txBox="1"/>
          <p:nvPr/>
        </p:nvSpPr>
        <p:spPr>
          <a:xfrm>
            <a:off x="8054054" y="2959538"/>
            <a:ext cx="3235569" cy="369332"/>
          </a:xfrm>
          <a:prstGeom prst="rect">
            <a:avLst/>
          </a:prstGeom>
          <a:noFill/>
        </p:spPr>
        <p:txBody>
          <a:bodyPr wrap="square" rtlCol="0">
            <a:spAutoFit/>
          </a:bodyPr>
          <a:lstStyle/>
          <a:p>
            <a:pPr algn="ctr"/>
            <a:r>
              <a:rPr lang="es-CL" dirty="0"/>
              <a:t>PC</a:t>
            </a:r>
          </a:p>
        </p:txBody>
      </p:sp>
      <p:sp>
        <p:nvSpPr>
          <p:cNvPr id="25" name="CuadroTexto 24"/>
          <p:cNvSpPr txBox="1"/>
          <p:nvPr/>
        </p:nvSpPr>
        <p:spPr>
          <a:xfrm>
            <a:off x="8054054" y="4968752"/>
            <a:ext cx="3235569" cy="369332"/>
          </a:xfrm>
          <a:prstGeom prst="rect">
            <a:avLst/>
          </a:prstGeom>
          <a:noFill/>
        </p:spPr>
        <p:txBody>
          <a:bodyPr wrap="square" rtlCol="0">
            <a:spAutoFit/>
          </a:bodyPr>
          <a:lstStyle/>
          <a:p>
            <a:pPr algn="ctr"/>
            <a:r>
              <a:rPr lang="es-CL" dirty="0"/>
              <a:t>Archivo local </a:t>
            </a:r>
          </a:p>
        </p:txBody>
      </p:sp>
      <p:sp>
        <p:nvSpPr>
          <p:cNvPr id="43" name="CuadroTexto 42"/>
          <p:cNvSpPr txBox="1"/>
          <p:nvPr/>
        </p:nvSpPr>
        <p:spPr>
          <a:xfrm>
            <a:off x="758160" y="4968752"/>
            <a:ext cx="3235569" cy="369332"/>
          </a:xfrm>
          <a:prstGeom prst="rect">
            <a:avLst/>
          </a:prstGeom>
          <a:noFill/>
        </p:spPr>
        <p:txBody>
          <a:bodyPr wrap="square" rtlCol="0">
            <a:spAutoFit/>
          </a:bodyPr>
          <a:lstStyle/>
          <a:p>
            <a:pPr algn="ctr"/>
            <a:r>
              <a:rPr lang="es-CL" dirty="0"/>
              <a:t>Base de datos corporativa </a:t>
            </a:r>
          </a:p>
        </p:txBody>
      </p:sp>
      <p:sp>
        <p:nvSpPr>
          <p:cNvPr id="45" name="CuadroTexto 44"/>
          <p:cNvSpPr txBox="1"/>
          <p:nvPr/>
        </p:nvSpPr>
        <p:spPr>
          <a:xfrm>
            <a:off x="758160" y="2969072"/>
            <a:ext cx="3235569" cy="369332"/>
          </a:xfrm>
          <a:prstGeom prst="rect">
            <a:avLst/>
          </a:prstGeom>
          <a:noFill/>
        </p:spPr>
        <p:txBody>
          <a:bodyPr wrap="square" rtlCol="0">
            <a:spAutoFit/>
          </a:bodyPr>
          <a:lstStyle/>
          <a:p>
            <a:pPr algn="ctr"/>
            <a:r>
              <a:rPr lang="es-CL" dirty="0"/>
              <a:t>DBMS </a:t>
            </a:r>
          </a:p>
        </p:txBody>
      </p:sp>
      <p:cxnSp>
        <p:nvCxnSpPr>
          <p:cNvPr id="46" name="Conector recto de flecha 45"/>
          <p:cNvCxnSpPr/>
          <p:nvPr/>
        </p:nvCxnSpPr>
        <p:spPr>
          <a:xfrm flipH="1">
            <a:off x="2927624" y="2395574"/>
            <a:ext cx="62576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Conector recto de flecha 46"/>
          <p:cNvCxnSpPr/>
          <p:nvPr/>
        </p:nvCxnSpPr>
        <p:spPr>
          <a:xfrm>
            <a:off x="2375944" y="3338404"/>
            <a:ext cx="0" cy="33932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Conector recto de flecha 47"/>
          <p:cNvCxnSpPr/>
          <p:nvPr/>
        </p:nvCxnSpPr>
        <p:spPr>
          <a:xfrm flipV="1">
            <a:off x="6750383" y="2706849"/>
            <a:ext cx="2266532" cy="8074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Conector recto de flecha 48"/>
          <p:cNvCxnSpPr/>
          <p:nvPr/>
        </p:nvCxnSpPr>
        <p:spPr>
          <a:xfrm>
            <a:off x="3021496" y="2706849"/>
            <a:ext cx="2660680" cy="8074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Conector recto de flecha 49"/>
          <p:cNvCxnSpPr/>
          <p:nvPr/>
        </p:nvCxnSpPr>
        <p:spPr>
          <a:xfrm>
            <a:off x="9671838" y="3285396"/>
            <a:ext cx="0" cy="33932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51" name="Imagen 5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99895" y="1932260"/>
            <a:ext cx="952099" cy="952099"/>
          </a:xfrm>
          <a:prstGeom prst="rect">
            <a:avLst/>
          </a:prstGeom>
        </p:spPr>
      </p:pic>
      <p:pic>
        <p:nvPicPr>
          <p:cNvPr id="52" name="Imagen 5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46796" y="2038968"/>
            <a:ext cx="850085" cy="836149"/>
          </a:xfrm>
          <a:prstGeom prst="rect">
            <a:avLst/>
          </a:prstGeom>
        </p:spPr>
      </p:pic>
      <p:pic>
        <p:nvPicPr>
          <p:cNvPr id="53" name="Imagen 5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94446" y="3158149"/>
            <a:ext cx="826567" cy="826567"/>
          </a:xfrm>
          <a:prstGeom prst="rect">
            <a:avLst/>
          </a:prstGeom>
        </p:spPr>
      </p:pic>
      <p:pic>
        <p:nvPicPr>
          <p:cNvPr id="54" name="Imagen 5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258555" y="4008091"/>
            <a:ext cx="826567" cy="826567"/>
          </a:xfrm>
          <a:prstGeom prst="rect">
            <a:avLst/>
          </a:prstGeom>
        </p:spPr>
      </p:pic>
      <p:pic>
        <p:nvPicPr>
          <p:cNvPr id="55" name="Imagen 5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899895" y="3891837"/>
            <a:ext cx="952099" cy="952099"/>
          </a:xfrm>
          <a:prstGeom prst="rect">
            <a:avLst/>
          </a:prstGeom>
        </p:spPr>
      </p:pic>
    </p:spTree>
    <p:extLst>
      <p:ext uri="{BB962C8B-B14F-4D97-AF65-F5344CB8AC3E}">
        <p14:creationId xmlns:p14="http://schemas.microsoft.com/office/powerpoint/2010/main" val="2991933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6" name="Título 1"/>
          <p:cNvSpPr txBox="1">
            <a:spLocks/>
          </p:cNvSpPr>
          <p:nvPr/>
        </p:nvSpPr>
        <p:spPr>
          <a:xfrm>
            <a:off x="838200" y="885632"/>
            <a:ext cx="10515600" cy="8050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419" sz="3200" b="1" dirty="0"/>
              <a:t>Tema 3. Data Warehouse </a:t>
            </a:r>
            <a:endParaRPr lang="es-ES" sz="3200" b="1" dirty="0"/>
          </a:p>
        </p:txBody>
      </p:sp>
      <p:graphicFrame>
        <p:nvGraphicFramePr>
          <p:cNvPr id="5" name="Diagrama 4"/>
          <p:cNvGraphicFramePr/>
          <p:nvPr>
            <p:extLst>
              <p:ext uri="{D42A27DB-BD31-4B8C-83A1-F6EECF244321}">
                <p14:modId xmlns:p14="http://schemas.microsoft.com/office/powerpoint/2010/main" val="845022118"/>
              </p:ext>
            </p:extLst>
          </p:nvPr>
        </p:nvGraphicFramePr>
        <p:xfrm>
          <a:off x="2444433" y="2220797"/>
          <a:ext cx="7481445" cy="525267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CuadroTexto 7"/>
          <p:cNvSpPr txBox="1"/>
          <p:nvPr/>
        </p:nvSpPr>
        <p:spPr>
          <a:xfrm>
            <a:off x="4112945" y="3682515"/>
            <a:ext cx="1947610" cy="338554"/>
          </a:xfrm>
          <a:prstGeom prst="rect">
            <a:avLst/>
          </a:prstGeom>
          <a:noFill/>
        </p:spPr>
        <p:txBody>
          <a:bodyPr wrap="square" rtlCol="0">
            <a:spAutoFit/>
          </a:bodyPr>
          <a:lstStyle/>
          <a:p>
            <a:pPr algn="ctr"/>
            <a:r>
              <a:rPr lang="es-CL" sz="1600" dirty="0"/>
              <a:t>Se compone de: </a:t>
            </a:r>
          </a:p>
        </p:txBody>
      </p:sp>
      <p:pic>
        <p:nvPicPr>
          <p:cNvPr id="2" name="Imagen 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22168" y="1997555"/>
            <a:ext cx="1713043" cy="1684960"/>
          </a:xfrm>
          <a:prstGeom prst="rect">
            <a:avLst/>
          </a:prstGeom>
        </p:spPr>
      </p:pic>
    </p:spTree>
    <p:extLst>
      <p:ext uri="{BB962C8B-B14F-4D97-AF65-F5344CB8AC3E}">
        <p14:creationId xmlns:p14="http://schemas.microsoft.com/office/powerpoint/2010/main" val="14270852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2266122"/>
            <a:ext cx="12192000" cy="3366052"/>
          </a:xfrm>
          <a:prstGeom prst="rect">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4" name="Imagen 3"/>
          <p:cNvPicPr>
            <a:picLocks noChangeAspect="1"/>
          </p:cNvPicPr>
          <p:nvPr/>
        </p:nvPicPr>
        <p:blipFill>
          <a:blip r:embed="rId3"/>
          <a:stretch>
            <a:fillRect/>
          </a:stretch>
        </p:blipFill>
        <p:spPr>
          <a:xfrm>
            <a:off x="0" y="-6466"/>
            <a:ext cx="12192000" cy="892098"/>
          </a:xfrm>
          <a:prstGeom prst="rect">
            <a:avLst/>
          </a:prstGeom>
        </p:spPr>
      </p:pic>
      <p:sp>
        <p:nvSpPr>
          <p:cNvPr id="6" name="Título 1"/>
          <p:cNvSpPr txBox="1">
            <a:spLocks/>
          </p:cNvSpPr>
          <p:nvPr/>
        </p:nvSpPr>
        <p:spPr>
          <a:xfrm>
            <a:off x="838200" y="885632"/>
            <a:ext cx="10515600" cy="8050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419" sz="3200" b="1" dirty="0"/>
              <a:t>Tema 3. Data Warehouse </a:t>
            </a:r>
            <a:endParaRPr lang="es-ES" sz="3200" b="1" dirty="0"/>
          </a:p>
        </p:txBody>
      </p:sp>
      <p:pic>
        <p:nvPicPr>
          <p:cNvPr id="3" name="Imagen 2"/>
          <p:cNvPicPr>
            <a:picLocks noChangeAspect="1"/>
          </p:cNvPicPr>
          <p:nvPr/>
        </p:nvPicPr>
        <p:blipFill rotWithShape="1">
          <a:blip r:embed="rId4">
            <a:extLst>
              <a:ext uri="{28A0092B-C50C-407E-A947-70E740481C1C}">
                <a14:useLocalDpi xmlns:a14="http://schemas.microsoft.com/office/drawing/2010/main" val="0"/>
              </a:ext>
            </a:extLst>
          </a:blip>
          <a:srcRect t="26175" b="19130"/>
          <a:stretch/>
        </p:blipFill>
        <p:spPr>
          <a:xfrm>
            <a:off x="2653541" y="2822714"/>
            <a:ext cx="6530215" cy="2186608"/>
          </a:xfrm>
          <a:prstGeom prst="rect">
            <a:avLst/>
          </a:prstGeom>
        </p:spPr>
      </p:pic>
    </p:spTree>
    <p:extLst>
      <p:ext uri="{BB962C8B-B14F-4D97-AF65-F5344CB8AC3E}">
        <p14:creationId xmlns:p14="http://schemas.microsoft.com/office/powerpoint/2010/main" val="163176035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696708DD91543546AD12204098C89772" ma:contentTypeVersion="6" ma:contentTypeDescription="Crear nuevo documento." ma:contentTypeScope="" ma:versionID="d089fe28a85e2dabd80ff7e3a4bd6295">
  <xsd:schema xmlns:xsd="http://www.w3.org/2001/XMLSchema" xmlns:xs="http://www.w3.org/2001/XMLSchema" xmlns:p="http://schemas.microsoft.com/office/2006/metadata/properties" xmlns:ns2="a150fe00-1c53-46dc-80fb-b2dbdb01b085" targetNamespace="http://schemas.microsoft.com/office/2006/metadata/properties" ma:root="true" ma:fieldsID="a84bb8936301433f857d1fe2e5f94ee9" ns2:_="">
    <xsd:import namespace="a150fe00-1c53-46dc-80fb-b2dbdb01b085"/>
    <xsd:element name="properties">
      <xsd:complexType>
        <xsd:sequence>
          <xsd:element name="documentManagement">
            <xsd:complexType>
              <xsd:all>
                <xsd:element ref="ns2:Estado" minOccurs="0"/>
                <xsd:element ref="ns2:Asignado_x0020_a" minOccurs="0"/>
                <xsd:element ref="ns2:Fecha_x0020_de_x0020_Vencimient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50fe00-1c53-46dc-80fb-b2dbdb01b085" elementFormDefault="qualified">
    <xsd:import namespace="http://schemas.microsoft.com/office/2006/documentManagement/types"/>
    <xsd:import namespace="http://schemas.microsoft.com/office/infopath/2007/PartnerControls"/>
    <xsd:element name="Estado" ma:index="8" nillable="true" ma:displayName="Estado" ma:default="En Desarrollo" ma:format="Dropdown" ma:internalName="Estado">
      <xsd:simpleType>
        <xsd:restriction base="dms:Choice">
          <xsd:enumeration value="En Desarrollo"/>
          <xsd:enumeration value="En Edición"/>
          <xsd:enumeration value="Edición OK"/>
          <xsd:enumeration value="En Diseño Gráfico"/>
          <xsd:enumeration value="Diseño Gráfico OK"/>
          <xsd:enumeration value="Finalizado"/>
        </xsd:restriction>
      </xsd:simpleType>
    </xsd:element>
    <xsd:element name="Asignado_x0020_a" ma:index="9" nillable="true" ma:displayName="Asignado a" ma:list="UserInfo" ma:SharePointGroup="0" ma:internalName="Asignado_x0020_a"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Fecha_x0020_de_x0020_Vencimiento" ma:index="10" nillable="true" ma:displayName="Fecha de Vencimiento" ma:format="DateOnly" ma:internalName="Fecha_x0020_de_x0020_Vencimiento">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Estado xmlns="a150fe00-1c53-46dc-80fb-b2dbdb01b085">Diseño Gráfico OK</Estado>
    <Fecha_x0020_de_x0020_Vencimiento xmlns="a150fe00-1c53-46dc-80fb-b2dbdb01b085" xsi:nil="true"/>
    <Asignado_x0020_a xmlns="a150fe00-1c53-46dc-80fb-b2dbdb01b085">
      <UserInfo>
        <DisplayName>Brenda Aguilar Bastías</DisplayName>
        <AccountId>7412</AccountId>
        <AccountType/>
      </UserInfo>
    </Asignado_x0020_a>
  </documentManagement>
</p:properties>
</file>

<file path=customXml/itemProps1.xml><?xml version="1.0" encoding="utf-8"?>
<ds:datastoreItem xmlns:ds="http://schemas.openxmlformats.org/officeDocument/2006/customXml" ds:itemID="{259E6E26-C2F3-47A2-8C39-242E192D570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150fe00-1c53-46dc-80fb-b2dbdb01b08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A8230E-579D-4591-8A80-A7BA4A1D064C}">
  <ds:schemaRefs>
    <ds:schemaRef ds:uri="http://schemas.microsoft.com/sharepoint/v3/contenttype/forms"/>
  </ds:schemaRefs>
</ds:datastoreItem>
</file>

<file path=customXml/itemProps3.xml><?xml version="1.0" encoding="utf-8"?>
<ds:datastoreItem xmlns:ds="http://schemas.openxmlformats.org/officeDocument/2006/customXml" ds:itemID="{B4AF97CB-6474-4E55-8AC3-A1373F6FAE84}">
  <ds:schemaRefs>
    <ds:schemaRef ds:uri="http://purl.org/dc/dcmitype/"/>
    <ds:schemaRef ds:uri="a150fe00-1c53-46dc-80fb-b2dbdb01b085"/>
    <ds:schemaRef ds:uri="http://schemas.microsoft.com/office/2006/documentManagement/types"/>
    <ds:schemaRef ds:uri="http://www.w3.org/XML/1998/namespace"/>
    <ds:schemaRef ds:uri="http://schemas.microsoft.com/office/2006/metadata/properties"/>
    <ds:schemaRef ds:uri="http://schemas.microsoft.com/office/infopath/2007/PartnerControls"/>
    <ds:schemaRef ds:uri="http://purl.org/dc/terms/"/>
    <ds:schemaRef ds:uri="http://schemas.openxmlformats.org/package/2006/metadata/core-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727</TotalTime>
  <Words>1333</Words>
  <Application>Microsoft Office PowerPoint</Application>
  <PresentationFormat>Panorámica</PresentationFormat>
  <Paragraphs>164</Paragraphs>
  <Slides>13</Slides>
  <Notes>12</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13</vt:i4>
      </vt:variant>
    </vt:vector>
  </HeadingPairs>
  <TitlesOfParts>
    <vt:vector size="18" baseType="lpstr">
      <vt:lpstr>Arial</vt:lpstr>
      <vt:lpstr>Calibri</vt:lpstr>
      <vt:lpstr>Calibri Light</vt:lpstr>
      <vt:lpstr>Myriad pro</vt:lpstr>
      <vt:lpstr>Tema de Office</vt:lpstr>
      <vt:lpstr>Presentación de PowerPoint</vt:lpstr>
      <vt:lpstr>Presentación de PowerPoint</vt:lpstr>
      <vt:lpstr>Tema 1. Tipos de sistemas de información </vt:lpstr>
      <vt:lpstr>Tema 1. Tipos de sistemas de información </vt:lpstr>
      <vt:lpstr>Tema 1. Tipos de sistemas de información </vt:lpstr>
      <vt:lpstr>Presentación de PowerPoint</vt:lpstr>
      <vt:lpstr>Presentación de PowerPoint</vt:lpstr>
      <vt:lpstr>Presentación de PowerPoint</vt:lpstr>
      <vt:lpstr>Presentación de PowerPoint</vt:lpstr>
      <vt:lpstr>Tema 4. Minería de datos (Data Mining)</vt:lpstr>
      <vt:lpstr>Tema 4. Minería de datos (Data Mining)</vt:lpstr>
      <vt:lpstr>Tema 5. Clasificación de los sistemas de información </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Rod --</dc:creator>
  <cp:lastModifiedBy>JOCELYN GONZALEZ CORTES</cp:lastModifiedBy>
  <cp:revision>70</cp:revision>
  <dcterms:created xsi:type="dcterms:W3CDTF">2017-05-09T02:54:13Z</dcterms:created>
  <dcterms:modified xsi:type="dcterms:W3CDTF">2021-03-23T18:41:52Z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0x010100696708DD91543546AD12204098C89772</vt:lpwstr>
  </property>
</Properties>
</file>

<file path=docProps/thumbnail.jpeg>
</file>